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5" r:id="rId3"/>
    <p:sldId id="278" r:id="rId4"/>
    <p:sldId id="286" r:id="rId5"/>
    <p:sldId id="274" r:id="rId6"/>
    <p:sldId id="277" r:id="rId7"/>
    <p:sldId id="279" r:id="rId8"/>
    <p:sldId id="283" r:id="rId9"/>
    <p:sldId id="285" r:id="rId10"/>
    <p:sldId id="287" r:id="rId11"/>
    <p:sldId id="280" r:id="rId12"/>
    <p:sldId id="281" r:id="rId13"/>
    <p:sldId id="269" r:id="rId14"/>
    <p:sldId id="284" r:id="rId15"/>
    <p:sldId id="282" r:id="rId16"/>
    <p:sldId id="276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69;&#1054;-2014\&#1085;&#1086;&#1074;&#1099;&#1077;%20&#1076;&#1072;&#1085;&#1085;&#1099;&#1077;%20&#1092;&#1077;&#1074;&#1088;&#1072;&#1083;&#1103;%20-2014\&#1056;&#1054;&#1044;&#1048;&#1058;&#1045;&#1051;&#1071;%20&#1054;&#1041;&#1059;&#1063;&#1040;&#1070;&#1065;&#1048;&#1061;&#1057;&#1071;%20&#1044;&#1054;&#1055;.%20&#1047;&#1040;&#1053;&#1071;&#1058;&#1048;&#1071;\&#1056;&#1054;&#1044;&#1048;&#1058;&#1045;&#1051;&#1048;%20&#1044;&#1045;&#1058;&#1045;&#1049;%20&#1044;&#1054;&#1055;.%20&#1047;&#1040;&#1053;&#1071;&#1058;&#1048;&#1071;%20&#1051;&#1048;&#1053;&#1045;&#1049;&#1053;&#1067;&#1045;%20&#1056;&#1040;&#1057;&#1055;&#1056;&#1045;&#1044;&#1045;&#1051;&#1045;&#1053;&#1048;&#1071;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SE1\Documents\&#1052;&#1072;&#1088;&#1095;&#1077;&#1085;&#1082;&#1086;\&#1060;&#1056;&#1059;&#1052;&#1048;&#1053;\Kupriyanov\March\&#1056;&#1086;&#1076;&#1080;&#1090;&#1077;&#1083;&#1080;%20&#1076;&#1077;&#1090;&#1077;&#1081;,%20&#1087;&#1086;&#1089;&#1077;&#1097;&#1072;&#1102;&#1097;&#1080;&#1093;%20&#1059;&#1044;&#1054;&#1044;%20&#1051;&#1048;&#1053;&#1045;&#1049;&#1053;&#1067;&#1045;%20&#1056;&#1040;&#1057;&#1055;&#1056;&#1045;&#1044;&#1045;&#1051;&#1045;&#1053;&#1048;&#1071;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69;&#1054;-2014\&#1084;&#1072;&#1077;&#1090;&#1072;%20&#1089;%20&#1086;&#1090;&#1095;&#1077;&#1090;&#1072;&#1084;&#1080;\&#1087;&#1077;&#1076;&#1072;&#1075;&#1086;&#1075;&#1080;&#1059;&#1044;&#1054;&#1044;\&#1055;&#1088;&#1077;&#1087;&#1086;&#1076;&#1072;&#1074;&#1072;&#1090;&#1077;&#1083;&#1080;%20&#1059;&#1044;&#1054;&#1044;%20&#1051;&#1048;&#1053;&#1045;&#1049;&#1053;&#1067;&#1045;%20&#1056;&#1040;&#1057;&#1055;&#1056;&#1045;&#1044;&#1045;&#1051;&#1045;&#1053;&#1048;&#1071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69;&#1054;-2014\&#1085;&#1086;&#1074;&#1099;&#1077;%20&#1076;&#1072;&#1085;&#1085;&#1099;&#1077;%20&#1092;&#1077;&#1074;&#1088;&#1072;&#1083;&#1103;%20-2014\&#1052;&#1069;&#1054;%202013%20(&#1059;&#1044;&#1054;&#1044;)\&#1055;&#1056;&#1048;&#1051;&#1054;&#1046;&#1045;&#1053;&#1048;&#1071;%20&#1048;%20&#1041;&#1040;&#1047;&#1067;\&#1059;&#1044;&#1054;&#1044;\&#1055;&#1056;&#1045;&#1055;&#1054;&#1044;&#1040;&#1042;&#1040;&#1058;&#1045;&#1051;&#1048;\&#1055;&#1088;&#1077;&#1087;&#1086;&#1076;&#1072;&#1074;&#1072;&#1090;&#1077;&#1083;&#1080;%20&#1059;&#1044;&#1054;&#1044;%20&#1051;&#1048;&#1053;&#1045;&#1049;&#1053;&#1067;&#1045;%20&#1056;&#1040;&#1057;&#1055;&#1056;&#1045;&#1044;&#1045;&#1051;&#1045;&#1053;&#1048;&#1071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indows%20Seven\Desktop\01.06.14\&#1056;&#1091;&#1082;&#1086;&#1074;&#1086;&#1076;&#1080;&#1090;&#1077;&#1083;&#1080;%20&#1059;&#1044;&#1054;&#1044;%20&#1051;&#1048;&#1053;&#1045;&#1049;&#1053;&#1067;&#1045;%20&#1056;&#1040;&#1057;&#1055;&#1056;&#1045;&#1044;&#1045;&#1051;&#1045;&#1053;&#1048;&#1071;%20(version%20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069352071538678"/>
          <c:y val="5.5121059867269352E-3"/>
          <c:w val="0.52930647928461316"/>
          <c:h val="0.9654240062508036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bg1"/>
              </a:solidFill>
              <a:ln>
                <a:solidFill>
                  <a:srgbClr val="002060"/>
                </a:solidFill>
              </a:ln>
            </c:spPr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Лист2!$A$43:$A$45</c:f>
              <c:strCache>
                <c:ptCount val="3"/>
                <c:pt idx="0">
                  <c:v>Не согласились бы платить (или платить больше) ни при каких условиях</c:v>
                </c:pt>
                <c:pt idx="1">
                  <c:v>Будут платить столько, сколько скажут, т.к. их здесь все устраивает</c:v>
                </c:pt>
                <c:pt idx="2">
                  <c:v>Родители будут платить при определенных условиях</c:v>
                </c:pt>
              </c:strCache>
            </c:strRef>
          </c:cat>
          <c:val>
            <c:numRef>
              <c:f>Лист2!$B$43:$B$45</c:f>
              <c:numCache>
                <c:formatCode>General</c:formatCode>
                <c:ptCount val="3"/>
                <c:pt idx="0">
                  <c:v>17</c:v>
                </c:pt>
                <c:pt idx="1">
                  <c:v>30</c:v>
                </c:pt>
                <c:pt idx="2">
                  <c:v>53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3143936"/>
        <c:axId val="23220992"/>
      </c:barChart>
      <c:catAx>
        <c:axId val="2314393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3220992"/>
        <c:crosses val="autoZero"/>
        <c:auto val="1"/>
        <c:lblAlgn val="ctr"/>
        <c:lblOffset val="100"/>
        <c:noMultiLvlLbl val="0"/>
      </c:catAx>
      <c:valAx>
        <c:axId val="232209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3143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8779170644693698"/>
          <c:y val="0"/>
          <c:w val="0.48922840202736273"/>
          <c:h val="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Лист1!$A$547:$A$552</c:f>
              <c:strCache>
                <c:ptCount val="6"/>
                <c:pt idx="0">
                  <c:v>   Другое</c:v>
                </c:pt>
                <c:pt idx="1">
                  <c:v>   Мы вносим плату, но точно не знаем, что это - плата за занятия или взносы на приобретение расходных материалов,</c:v>
                </c:pt>
                <c:pt idx="2">
                  <c:v>   Занятия платные, и мы еще вносим добровольные взносы на нужды, периодические сборы,</c:v>
                </c:pt>
                <c:pt idx="3">
                  <c:v>   Обучение платное, вносим плату за занятия, но без дополнительных сборов на материалы</c:v>
                </c:pt>
                <c:pt idx="4">
                  <c:v>   Занятия бесплатные, но мы вносим добровольные взносы на нужды, периодические сборы,</c:v>
                </c:pt>
                <c:pt idx="5">
                  <c:v>   Занятия полностью бесплатные, не платим вообще ничего</c:v>
                </c:pt>
              </c:strCache>
            </c:strRef>
          </c:cat>
          <c:val>
            <c:numRef>
              <c:f>Лист1!$B$547:$B$552</c:f>
              <c:numCache>
                <c:formatCode>General</c:formatCode>
                <c:ptCount val="6"/>
                <c:pt idx="0">
                  <c:v>0.9</c:v>
                </c:pt>
                <c:pt idx="1">
                  <c:v>2.7</c:v>
                </c:pt>
                <c:pt idx="2">
                  <c:v>6.1</c:v>
                </c:pt>
                <c:pt idx="3">
                  <c:v>20</c:v>
                </c:pt>
                <c:pt idx="4">
                  <c:v>23.1</c:v>
                </c:pt>
                <c:pt idx="5">
                  <c:v>47.2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3227776"/>
        <c:axId val="23234816"/>
      </c:barChart>
      <c:catAx>
        <c:axId val="23227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23234816"/>
        <c:crosses val="autoZero"/>
        <c:auto val="1"/>
        <c:lblAlgn val="ctr"/>
        <c:lblOffset val="100"/>
        <c:noMultiLvlLbl val="0"/>
      </c:catAx>
      <c:valAx>
        <c:axId val="23234816"/>
        <c:scaling>
          <c:orientation val="minMax"/>
        </c:scaling>
        <c:delete val="1"/>
        <c:axPos val="b"/>
        <c:numFmt formatCode="0" sourceLinked="0"/>
        <c:majorTickMark val="out"/>
        <c:minorTickMark val="none"/>
        <c:tickLblPos val="none"/>
        <c:crossAx val="23227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 algn="just"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91464584743109E-2"/>
          <c:y val="2.141102141102154E-3"/>
          <c:w val="0.35415325753520499"/>
          <c:h val="0.6121792023108543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spPr>
              <a:solidFill>
                <a:srgbClr val="92D05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bubble3D val="0"/>
            <c:spPr>
              <a:solidFill>
                <a:srgbClr val="C00000"/>
              </a:solidFill>
            </c:spPr>
          </c:dPt>
          <c:dLbls>
            <c:spPr>
              <a:noFill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Лист2!$A$101:$A$104</c:f>
              <c:strCache>
                <c:ptCount val="4"/>
                <c:pt idx="0">
                  <c:v>Потребности определяются на основе заявленных учреждениями расходов   на содержание зданий и сооружений,  на реализацию программ и другие виды расходов</c:v>
                </c:pt>
                <c:pt idx="1">
                  <c:v>Источником расчетов выступают не столько потребности, сколько возможности муниципального бюджета, средства которого распределяются пропорционально масштабу (основные средства, кадры, т.д.), достижениям (победы в конкурсах,  инновационные проекты, привлече</c:v>
                </c:pt>
                <c:pt idx="2">
                  <c:v>Потребности определяются на основе расчета количества детей, охват которых дополнительными образовательными программами предусматривается, отсюда вычисляется необходимый объем расходов на зарплату, коммунальные платежи</c:v>
                </c:pt>
                <c:pt idx="3">
                  <c:v>Потребности определяются путем преобразования суммы средств, расходовавшихся в предыдущий период, через изменения в расчете заработной платы и удорожания коммунальных услуг</c:v>
                </c:pt>
              </c:strCache>
            </c:strRef>
          </c:cat>
          <c:val>
            <c:numRef>
              <c:f>Лист2!$B$101:$B$104</c:f>
              <c:numCache>
                <c:formatCode>General</c:formatCode>
                <c:ptCount val="4"/>
                <c:pt idx="0">
                  <c:v>3</c:v>
                </c:pt>
                <c:pt idx="1">
                  <c:v>9</c:v>
                </c:pt>
                <c:pt idx="2">
                  <c:v>13</c:v>
                </c:pt>
                <c:pt idx="3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38865566427578507"/>
          <c:y val="1.388013219654104E-2"/>
          <c:w val="0.59603348047145621"/>
          <c:h val="0.98611979621311918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831312806160232"/>
          <c:y val="0"/>
          <c:w val="0.50827863612358737"/>
          <c:h val="0.9953703703703703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Лист8!$A$128:$A$132</c:f>
              <c:strCache>
                <c:ptCount val="5"/>
                <c:pt idx="0">
                  <c:v>Хотели бы уйти из этого учреждения и сосредоточиться на своей основной работе</c:v>
                </c:pt>
                <c:pt idx="1">
                  <c:v>Да, уже ищете (нашли) другое место работы</c:v>
                </c:pt>
                <c:pt idx="2">
                  <c:v>Хотели бы вообще перестать работать (заниматься домашним хозяйством, выйти на пенсию)</c:v>
                </c:pt>
                <c:pt idx="3">
                  <c:v>Хотели бы найти другую работу, но пока не предпринимали никаких действий</c:v>
                </c:pt>
                <c:pt idx="4">
                  <c:v>Нет, не хотели бы уходить с данной работы</c:v>
                </c:pt>
              </c:strCache>
            </c:strRef>
          </c:cat>
          <c:val>
            <c:numRef>
              <c:f>Лист8!$B$128:$B$132</c:f>
              <c:numCache>
                <c:formatCode>General</c:formatCode>
                <c:ptCount val="5"/>
                <c:pt idx="0">
                  <c:v>1.4</c:v>
                </c:pt>
                <c:pt idx="1">
                  <c:v>2.1</c:v>
                </c:pt>
                <c:pt idx="2">
                  <c:v>5.2</c:v>
                </c:pt>
                <c:pt idx="3">
                  <c:v>7.4</c:v>
                </c:pt>
                <c:pt idx="4">
                  <c:v>84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3250816"/>
        <c:axId val="23342464"/>
      </c:barChart>
      <c:catAx>
        <c:axId val="2325081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3342464"/>
        <c:crosses val="autoZero"/>
        <c:auto val="1"/>
        <c:lblAlgn val="ctr"/>
        <c:lblOffset val="100"/>
        <c:noMultiLvlLbl val="0"/>
      </c:catAx>
      <c:valAx>
        <c:axId val="233424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325081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3415268673851057"/>
          <c:y val="7.0074197146172547E-4"/>
          <c:w val="0.48827559055118103"/>
          <c:h val="0.981406519435727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</c:spPr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Лист4!$A$10:$A$18</c:f>
              <c:strCache>
                <c:ptCount val="9"/>
                <c:pt idx="0">
                  <c:v>Перейти на работу в школу</c:v>
                </c:pt>
                <c:pt idx="1">
                  <c:v>Сменить профессию (получить образование по другой специальности)</c:v>
                </c:pt>
                <c:pt idx="2">
                  <c:v>Перейти на работу, не связанную с работой с детьми</c:v>
                </c:pt>
                <c:pt idx="3">
                  <c:v> Занять (более высокую) административную должность в учреждении</c:v>
                </c:pt>
                <c:pt idx="4">
                  <c:v>Перейти на работу в более престижное учреждение</c:v>
                </c:pt>
                <c:pt idx="5">
                  <c:v>Потерять работу вследствие сокращения штатов, закрытия учреждения</c:v>
                </c:pt>
                <c:pt idx="6">
                  <c:v>Перестать работать (выйти на пенсию, заняться домашним хозяйством)</c:v>
                </c:pt>
                <c:pt idx="7">
                  <c:v>Получить общественное и профессиональное признание (награда, почетное звание)</c:v>
                </c:pt>
                <c:pt idx="8">
                  <c:v>Ничего из перечисленного</c:v>
                </c:pt>
              </c:strCache>
            </c:strRef>
          </c:cat>
          <c:val>
            <c:numRef>
              <c:f>Лист4!$B$10:$B$18</c:f>
              <c:numCache>
                <c:formatCode>General</c:formatCode>
                <c:ptCount val="9"/>
                <c:pt idx="0">
                  <c:v>2.2999999999999998</c:v>
                </c:pt>
                <c:pt idx="1">
                  <c:v>2.6</c:v>
                </c:pt>
                <c:pt idx="2">
                  <c:v>3.6</c:v>
                </c:pt>
                <c:pt idx="3">
                  <c:v>5.2</c:v>
                </c:pt>
                <c:pt idx="4">
                  <c:v>5.5</c:v>
                </c:pt>
                <c:pt idx="5">
                  <c:v>7.9</c:v>
                </c:pt>
                <c:pt idx="6">
                  <c:v>10.4</c:v>
                </c:pt>
                <c:pt idx="7">
                  <c:v>20.5</c:v>
                </c:pt>
                <c:pt idx="8">
                  <c:v>52.2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9074560"/>
        <c:axId val="58822016"/>
      </c:barChart>
      <c:catAx>
        <c:axId val="49074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8822016"/>
        <c:crosses val="autoZero"/>
        <c:auto val="1"/>
        <c:lblAlgn val="ctr"/>
        <c:lblOffset val="100"/>
        <c:noMultiLvlLbl val="0"/>
      </c:catAx>
      <c:valAx>
        <c:axId val="58822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4907456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066723775772437"/>
          <c:y val="7.2168629492005412E-4"/>
          <c:w val="0.49933276224227641"/>
          <c:h val="0.98281588526852182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C00000"/>
              </a:solidFill>
            </c:spPr>
          </c:dPt>
          <c:cat>
            <c:strRef>
              <c:f>Лист7!$A$255:$A$266</c:f>
              <c:strCache>
                <c:ptCount val="12"/>
                <c:pt idx="0">
                  <c:v>Другое</c:v>
                </c:pt>
                <c:pt idx="1">
                  <c:v>Поступление выпускников в образовательные учреждения по профилю программы дополнительного образования</c:v>
                </c:pt>
                <c:pt idx="2">
                  <c:v>Хорошие отзывы родителей</c:v>
                </c:pt>
                <c:pt idx="3">
                  <c:v>Высокая оценка администрацией качества работы с детьми</c:v>
                </c:pt>
                <c:pt idx="4">
                  <c:v>Большой педагогический стаж</c:v>
                </c:pt>
                <c:pt idx="5">
                  <c:v>Профессиональная квалификация, преподавательские умения педагога</c:v>
                </c:pt>
                <c:pt idx="6">
                  <c:v>Активное профессиональное развитие, освоение новых педагогических технологий</c:v>
                </c:pt>
                <c:pt idx="7">
                  <c:v>Наличие почетных званий</c:v>
                </c:pt>
                <c:pt idx="8">
                  <c:v>Результаты методической и воспитательной работы</c:v>
                </c:pt>
                <c:pt idx="9">
                  <c:v>Успешное проведенное мероприятие</c:v>
                </c:pt>
                <c:pt idx="10">
                  <c:v>Образовательные и социальные достижения учащихся (победы на конкурсах, в соревнованиях)</c:v>
                </c:pt>
                <c:pt idx="11">
                  <c:v>Результативное участие обучающихся в конкурсах, соревнованиях, олимпиадах</c:v>
                </c:pt>
              </c:strCache>
            </c:strRef>
          </c:cat>
          <c:val>
            <c:numRef>
              <c:f>Лист7!$B$255:$B$266</c:f>
              <c:numCache>
                <c:formatCode>General</c:formatCode>
                <c:ptCount val="12"/>
                <c:pt idx="0">
                  <c:v>7.2</c:v>
                </c:pt>
                <c:pt idx="1">
                  <c:v>24.5</c:v>
                </c:pt>
                <c:pt idx="2">
                  <c:v>26.2</c:v>
                </c:pt>
                <c:pt idx="3">
                  <c:v>39.800000000000004</c:v>
                </c:pt>
                <c:pt idx="4">
                  <c:v>44</c:v>
                </c:pt>
                <c:pt idx="5">
                  <c:v>47.7</c:v>
                </c:pt>
                <c:pt idx="6">
                  <c:v>48.2</c:v>
                </c:pt>
                <c:pt idx="7">
                  <c:v>52</c:v>
                </c:pt>
                <c:pt idx="8">
                  <c:v>53.1</c:v>
                </c:pt>
                <c:pt idx="9">
                  <c:v>58.6</c:v>
                </c:pt>
                <c:pt idx="10">
                  <c:v>68.2</c:v>
                </c:pt>
                <c:pt idx="11">
                  <c:v>70.099999999999994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8835712"/>
        <c:axId val="58837248"/>
      </c:barChart>
      <c:catAx>
        <c:axId val="58835712"/>
        <c:scaling>
          <c:orientation val="minMax"/>
        </c:scaling>
        <c:delete val="0"/>
        <c:axPos val="l"/>
        <c:majorTickMark val="none"/>
        <c:minorTickMark val="none"/>
        <c:tickLblPos val="nextTo"/>
        <c:crossAx val="58837248"/>
        <c:crosses val="autoZero"/>
        <c:auto val="1"/>
        <c:lblAlgn val="ctr"/>
        <c:lblOffset val="100"/>
        <c:noMultiLvlLbl val="0"/>
      </c:catAx>
      <c:valAx>
        <c:axId val="588372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5883571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08C451-9223-4814-9B93-EA23526B7A3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C1FE49-231C-4BF2-983F-3586020A1321}">
      <dgm:prSet custT="1"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pPr rtl="0"/>
          <a:r>
            <a:rPr lang="en-US" sz="3600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X </a:t>
          </a:r>
          <a:r>
            <a:rPr lang="ru-RU" sz="3600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(Где) </a:t>
          </a:r>
          <a:endParaRPr lang="ru-RU" sz="3600" i="1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10EEC936-630E-4F03-B61A-A2A1B03A77C1}" type="parTrans" cxnId="{3B8AFD27-F09E-4BDA-86EA-0F07AF93BB23}">
      <dgm:prSet/>
      <dgm:spPr/>
      <dgm:t>
        <a:bodyPr/>
        <a:lstStyle/>
        <a:p>
          <a:endParaRPr lang="ru-RU"/>
        </a:p>
      </dgm:t>
    </dgm:pt>
    <dgm:pt modelId="{44C63DA7-2AB3-4F99-B45A-DA2F541412FD}" type="sibTrans" cxnId="{3B8AFD27-F09E-4BDA-86EA-0F07AF93BB23}">
      <dgm:prSet/>
      <dgm:spPr/>
      <dgm:t>
        <a:bodyPr/>
        <a:lstStyle/>
        <a:p>
          <a:endParaRPr lang="ru-RU"/>
        </a:p>
      </dgm:t>
    </dgm:pt>
    <dgm:pt modelId="{BABDBA0E-9AB8-4974-92AB-C258F761E664}">
      <dgm:prSet/>
      <dgm:spPr>
        <a:solidFill>
          <a:schemeClr val="bg1">
            <a:alpha val="90000"/>
          </a:schemeClr>
        </a:solidFill>
        <a:ln>
          <a:solidFill>
            <a:srgbClr val="C00000">
              <a:alpha val="90000"/>
            </a:srgbClr>
          </a:solidFill>
        </a:ln>
      </dgm:spPr>
      <dgm:t>
        <a:bodyPr/>
        <a:lstStyle/>
        <a:p>
          <a:pPr rtl="0"/>
          <a:r>
            <a: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по типам организаций (ОДО, ОО, ВО..)</a:t>
          </a:r>
          <a:endParaRPr lang="ru-RU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A87394D-73A6-485E-95F2-4BCF17264101}" type="parTrans" cxnId="{7790A256-C354-4F7D-A31F-6FD9C5C94EED}">
      <dgm:prSet/>
      <dgm:spPr/>
      <dgm:t>
        <a:bodyPr/>
        <a:lstStyle/>
        <a:p>
          <a:endParaRPr lang="ru-RU"/>
        </a:p>
      </dgm:t>
    </dgm:pt>
    <dgm:pt modelId="{84CD1A94-A890-4092-8A96-75336479D32F}" type="sibTrans" cxnId="{7790A256-C354-4F7D-A31F-6FD9C5C94EED}">
      <dgm:prSet/>
      <dgm:spPr/>
      <dgm:t>
        <a:bodyPr/>
        <a:lstStyle/>
        <a:p>
          <a:endParaRPr lang="ru-RU"/>
        </a:p>
      </dgm:t>
    </dgm:pt>
    <dgm:pt modelId="{DCE1A02D-4780-4714-9755-73A1420F73B4}">
      <dgm:prSet/>
      <dgm:spPr>
        <a:solidFill>
          <a:schemeClr val="bg1">
            <a:alpha val="90000"/>
          </a:schemeClr>
        </a:solidFill>
        <a:ln>
          <a:solidFill>
            <a:srgbClr val="C00000">
              <a:alpha val="90000"/>
            </a:srgbClr>
          </a:solidFill>
        </a:ln>
      </dgm:spPr>
      <dgm:t>
        <a:bodyPr/>
        <a:lstStyle/>
        <a:p>
          <a:pPr rtl="0"/>
          <a:r>
            <a: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по формам собственности (государственные (муниципальные). негосударственные, ИП)</a:t>
          </a:r>
          <a:endParaRPr lang="ru-RU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BC1E7FD-85A4-4593-87C8-F129289AD0B3}" type="parTrans" cxnId="{4A6168BF-0D9C-4075-8A2F-7A844360A940}">
      <dgm:prSet/>
      <dgm:spPr/>
      <dgm:t>
        <a:bodyPr/>
        <a:lstStyle/>
        <a:p>
          <a:endParaRPr lang="ru-RU"/>
        </a:p>
      </dgm:t>
    </dgm:pt>
    <dgm:pt modelId="{14D0BA30-84A8-47ED-AD20-1FC5FA15CBCD}" type="sibTrans" cxnId="{4A6168BF-0D9C-4075-8A2F-7A844360A940}">
      <dgm:prSet/>
      <dgm:spPr/>
      <dgm:t>
        <a:bodyPr/>
        <a:lstStyle/>
        <a:p>
          <a:endParaRPr lang="ru-RU"/>
        </a:p>
      </dgm:t>
    </dgm:pt>
    <dgm:pt modelId="{18381E70-B602-49F6-BC3D-3E6A765F7726}">
      <dgm:prSet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pPr rtl="0"/>
          <a:r>
            <a:rPr lang="en-US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Y </a:t>
          </a:r>
          <a:r>
            <a:rPr lang="ru-RU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(Чем)</a:t>
          </a:r>
          <a:endParaRPr lang="ru-RU" i="1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0EF2F0DA-E4F8-4F56-B529-7AE33236B204}" type="parTrans" cxnId="{39B4E8D3-F242-4CE1-9D95-B5871C0BC297}">
      <dgm:prSet/>
      <dgm:spPr/>
      <dgm:t>
        <a:bodyPr/>
        <a:lstStyle/>
        <a:p>
          <a:endParaRPr lang="ru-RU"/>
        </a:p>
      </dgm:t>
    </dgm:pt>
    <dgm:pt modelId="{C426B6D0-A7DE-45C8-A684-DE403E4C3FE5}" type="sibTrans" cxnId="{39B4E8D3-F242-4CE1-9D95-B5871C0BC297}">
      <dgm:prSet/>
      <dgm:spPr/>
      <dgm:t>
        <a:bodyPr/>
        <a:lstStyle/>
        <a:p>
          <a:endParaRPr lang="ru-RU"/>
        </a:p>
      </dgm:t>
    </dgm:pt>
    <dgm:pt modelId="{532A994C-90C9-474D-A3C5-EF800F3C9DBF}">
      <dgm:prSet custT="1"/>
      <dgm:spPr>
        <a:solidFill>
          <a:schemeClr val="bg1">
            <a:alpha val="90000"/>
          </a:schemeClr>
        </a:solidFill>
        <a:ln>
          <a:solidFill>
            <a:srgbClr val="C00000">
              <a:alpha val="90000"/>
            </a:srgbClr>
          </a:solidFill>
        </a:ln>
      </dgm:spPr>
      <dgm:t>
        <a:bodyPr/>
        <a:lstStyle/>
        <a:p>
          <a:pPr rtl="0"/>
          <a:r>
            <a:rPr lang="ru-RU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вид </a:t>
          </a:r>
          <a:endParaRPr lang="ru-RU" sz="2400" b="1" i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3D60A44-58CA-49CC-BBC4-80ADAA8DF66B}" type="parTrans" cxnId="{69E66C3E-E640-46D7-8B1C-791C570A423B}">
      <dgm:prSet/>
      <dgm:spPr/>
      <dgm:t>
        <a:bodyPr/>
        <a:lstStyle/>
        <a:p>
          <a:endParaRPr lang="ru-RU"/>
        </a:p>
      </dgm:t>
    </dgm:pt>
    <dgm:pt modelId="{7EABF6A9-C24A-4E09-BBE2-0898BEA34668}" type="sibTrans" cxnId="{69E66C3E-E640-46D7-8B1C-791C570A423B}">
      <dgm:prSet/>
      <dgm:spPr/>
      <dgm:t>
        <a:bodyPr/>
        <a:lstStyle/>
        <a:p>
          <a:endParaRPr lang="ru-RU"/>
        </a:p>
      </dgm:t>
    </dgm:pt>
    <dgm:pt modelId="{EE6E6869-AD2D-4862-B8ED-A44E2545E128}">
      <dgm:prSet custT="1"/>
      <dgm:spPr>
        <a:solidFill>
          <a:schemeClr val="bg1">
            <a:alpha val="90000"/>
          </a:schemeClr>
        </a:solidFill>
        <a:ln>
          <a:solidFill>
            <a:srgbClr val="C00000">
              <a:alpha val="90000"/>
            </a:srgbClr>
          </a:solidFill>
        </a:ln>
      </dgm:spPr>
      <dgm:t>
        <a:bodyPr/>
        <a:lstStyle/>
        <a:p>
          <a:pPr rtl="0"/>
          <a:r>
            <a:rPr lang="ru-RU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длительность</a:t>
          </a:r>
          <a:endParaRPr lang="ru-RU" sz="2400" b="1" i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4109085-F6A6-4625-AE6E-AEBD3D46CDA3}" type="parTrans" cxnId="{A7792DE2-E9FE-4E90-A2CC-5DB3F7FF1040}">
      <dgm:prSet/>
      <dgm:spPr/>
      <dgm:t>
        <a:bodyPr/>
        <a:lstStyle/>
        <a:p>
          <a:endParaRPr lang="ru-RU"/>
        </a:p>
      </dgm:t>
    </dgm:pt>
    <dgm:pt modelId="{77B01B91-4555-44D9-90EE-89CE23225E1D}" type="sibTrans" cxnId="{A7792DE2-E9FE-4E90-A2CC-5DB3F7FF1040}">
      <dgm:prSet/>
      <dgm:spPr/>
      <dgm:t>
        <a:bodyPr/>
        <a:lstStyle/>
        <a:p>
          <a:endParaRPr lang="ru-RU"/>
        </a:p>
      </dgm:t>
    </dgm:pt>
    <dgm:pt modelId="{882C79AD-DB1F-4C0C-ADFB-80E60EB2F092}">
      <dgm:prSet custT="1"/>
      <dgm:spPr>
        <a:solidFill>
          <a:schemeClr val="bg1">
            <a:alpha val="90000"/>
          </a:schemeClr>
        </a:solidFill>
        <a:ln>
          <a:solidFill>
            <a:srgbClr val="C00000">
              <a:alpha val="90000"/>
            </a:srgbClr>
          </a:solidFill>
        </a:ln>
      </dgm:spPr>
      <dgm:t>
        <a:bodyPr/>
        <a:lstStyle/>
        <a:p>
          <a:pPr rtl="0"/>
          <a:r>
            <a:rPr lang="ru-RU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направленность</a:t>
          </a:r>
          <a:endParaRPr lang="ru-RU" sz="2400" b="1" i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81E37F8-1F49-4AF4-8665-857A2C272E6E}" type="parTrans" cxnId="{15B5652F-EC3A-4361-BF0C-3BFC07C2A453}">
      <dgm:prSet/>
      <dgm:spPr/>
      <dgm:t>
        <a:bodyPr/>
        <a:lstStyle/>
        <a:p>
          <a:endParaRPr lang="ru-RU"/>
        </a:p>
      </dgm:t>
    </dgm:pt>
    <dgm:pt modelId="{E43120AA-B3A0-4B7C-B55A-D51614F972DB}" type="sibTrans" cxnId="{15B5652F-EC3A-4361-BF0C-3BFC07C2A453}">
      <dgm:prSet/>
      <dgm:spPr/>
      <dgm:t>
        <a:bodyPr/>
        <a:lstStyle/>
        <a:p>
          <a:endParaRPr lang="ru-RU"/>
        </a:p>
      </dgm:t>
    </dgm:pt>
    <dgm:pt modelId="{BAB81ABE-172E-4881-85DF-16256709DB54}">
      <dgm:prSet custT="1"/>
      <dgm:spPr>
        <a:solidFill>
          <a:schemeClr val="bg1">
            <a:alpha val="90000"/>
          </a:schemeClr>
        </a:solidFill>
        <a:ln>
          <a:solidFill>
            <a:srgbClr val="C00000">
              <a:alpha val="90000"/>
            </a:srgbClr>
          </a:solidFill>
        </a:ln>
      </dgm:spPr>
      <dgm:t>
        <a:bodyPr/>
        <a:lstStyle/>
        <a:p>
          <a:pPr rtl="0"/>
          <a:r>
            <a:rPr lang="ru-RU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содержание</a:t>
          </a:r>
          <a:endParaRPr lang="ru-RU" sz="2400" b="1" i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5431D8A-CDDD-4247-A8F8-A8B2777F91D7}" type="parTrans" cxnId="{4515BD3C-8C9B-4EE1-A64C-51ACB538B4D5}">
      <dgm:prSet/>
      <dgm:spPr/>
      <dgm:t>
        <a:bodyPr/>
        <a:lstStyle/>
        <a:p>
          <a:endParaRPr lang="ru-RU"/>
        </a:p>
      </dgm:t>
    </dgm:pt>
    <dgm:pt modelId="{1AF37BF5-027B-495F-BF21-E034237A6F41}" type="sibTrans" cxnId="{4515BD3C-8C9B-4EE1-A64C-51ACB538B4D5}">
      <dgm:prSet/>
      <dgm:spPr/>
      <dgm:t>
        <a:bodyPr/>
        <a:lstStyle/>
        <a:p>
          <a:endParaRPr lang="ru-RU"/>
        </a:p>
      </dgm:t>
    </dgm:pt>
    <dgm:pt modelId="{80BC18BD-AFB4-4886-98EB-F5F32E53D096}">
      <dgm:prSet/>
      <dgm:spPr>
        <a:solidFill>
          <a:schemeClr val="bg1">
            <a:alpha val="90000"/>
          </a:schemeClr>
        </a:solidFill>
        <a:ln>
          <a:solidFill>
            <a:srgbClr val="C00000">
              <a:alpha val="90000"/>
            </a:srgbClr>
          </a:solidFill>
        </a:ln>
      </dgm:spPr>
      <dgm:t>
        <a:bodyPr/>
        <a:lstStyle/>
        <a:p>
          <a:pPr rtl="0"/>
          <a:r>
            <a: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по ведомствам</a:t>
          </a:r>
          <a:endParaRPr lang="ru-RU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15FC0BC-88F3-4640-AD63-94790BFAF4EB}" type="parTrans" cxnId="{134FA85F-39E5-4CA7-9854-17B0CDD8F28D}">
      <dgm:prSet/>
      <dgm:spPr/>
      <dgm:t>
        <a:bodyPr/>
        <a:lstStyle/>
        <a:p>
          <a:endParaRPr lang="ru-RU"/>
        </a:p>
      </dgm:t>
    </dgm:pt>
    <dgm:pt modelId="{48E56138-6A46-49CB-9CC6-43162D986ED6}" type="sibTrans" cxnId="{134FA85F-39E5-4CA7-9854-17B0CDD8F28D}">
      <dgm:prSet/>
      <dgm:spPr/>
      <dgm:t>
        <a:bodyPr/>
        <a:lstStyle/>
        <a:p>
          <a:endParaRPr lang="ru-RU"/>
        </a:p>
      </dgm:t>
    </dgm:pt>
    <dgm:pt modelId="{8790E25F-AD16-4FD9-8D7B-8B743B33BB58}" type="pres">
      <dgm:prSet presAssocID="{D108C451-9223-4814-9B93-EA23526B7A3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97508B-7231-4B68-A27C-DA4E3B66970A}" type="pres">
      <dgm:prSet presAssocID="{8CC1FE49-231C-4BF2-983F-3586020A1321}" presName="linNode" presStyleCnt="0"/>
      <dgm:spPr/>
    </dgm:pt>
    <dgm:pt modelId="{B33F944E-B57C-462E-ABBB-7FB310DEE7A9}" type="pres">
      <dgm:prSet presAssocID="{8CC1FE49-231C-4BF2-983F-3586020A1321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A3BF15-4D2B-4317-A1D2-97CEA45C9C5F}" type="pres">
      <dgm:prSet presAssocID="{8CC1FE49-231C-4BF2-983F-3586020A1321}" presName="descendantText" presStyleLbl="alignAccFollowNode1" presStyleIdx="0" presStyleCnt="2" custScaleY="1217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9CA1F8-08A8-427C-A35A-E25967C97D02}" type="pres">
      <dgm:prSet presAssocID="{44C63DA7-2AB3-4F99-B45A-DA2F541412FD}" presName="sp" presStyleCnt="0"/>
      <dgm:spPr/>
    </dgm:pt>
    <dgm:pt modelId="{54FF7289-E12D-4D33-9D41-94DE7B9E14D5}" type="pres">
      <dgm:prSet presAssocID="{18381E70-B602-49F6-BC3D-3E6A765F7726}" presName="linNode" presStyleCnt="0"/>
      <dgm:spPr/>
    </dgm:pt>
    <dgm:pt modelId="{668EEC8A-93B1-4A2A-86D1-22FBD5EC43A6}" type="pres">
      <dgm:prSet presAssocID="{18381E70-B602-49F6-BC3D-3E6A765F7726}" presName="parentText" presStyleLbl="node1" presStyleIdx="1" presStyleCnt="2" custLinFactNeighborX="836" custLinFactNeighborY="296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2CC7C8-E846-4A3C-AD4E-5D97A3DA1EEC}" type="pres">
      <dgm:prSet presAssocID="{18381E70-B602-49F6-BC3D-3E6A765F7726}" presName="descendantText" presStyleLbl="alignAccFollowNode1" presStyleIdx="1" presStyleCnt="2" custScaleY="1137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8AFD27-F09E-4BDA-86EA-0F07AF93BB23}" srcId="{D108C451-9223-4814-9B93-EA23526B7A38}" destId="{8CC1FE49-231C-4BF2-983F-3586020A1321}" srcOrd="0" destOrd="0" parTransId="{10EEC936-630E-4F03-B61A-A2A1B03A77C1}" sibTransId="{44C63DA7-2AB3-4F99-B45A-DA2F541412FD}"/>
    <dgm:cxn modelId="{2B0E6947-0770-41E8-AF28-A676A828010A}" type="presOf" srcId="{EE6E6869-AD2D-4862-B8ED-A44E2545E128}" destId="{052CC7C8-E846-4A3C-AD4E-5D97A3DA1EEC}" srcOrd="0" destOrd="1" presId="urn:microsoft.com/office/officeart/2005/8/layout/vList5"/>
    <dgm:cxn modelId="{E6F846B3-FE34-482E-AC78-D07E83F0C901}" type="presOf" srcId="{BABDBA0E-9AB8-4974-92AB-C258F761E664}" destId="{CAA3BF15-4D2B-4317-A1D2-97CEA45C9C5F}" srcOrd="0" destOrd="1" presId="urn:microsoft.com/office/officeart/2005/8/layout/vList5"/>
    <dgm:cxn modelId="{EA6136B5-02C1-436A-9268-356C368F37B9}" type="presOf" srcId="{532A994C-90C9-474D-A3C5-EF800F3C9DBF}" destId="{052CC7C8-E846-4A3C-AD4E-5D97A3DA1EEC}" srcOrd="0" destOrd="0" presId="urn:microsoft.com/office/officeart/2005/8/layout/vList5"/>
    <dgm:cxn modelId="{83F120F2-61F5-4F12-A8B1-19683BA405D5}" type="presOf" srcId="{882C79AD-DB1F-4C0C-ADFB-80E60EB2F092}" destId="{052CC7C8-E846-4A3C-AD4E-5D97A3DA1EEC}" srcOrd="0" destOrd="2" presId="urn:microsoft.com/office/officeart/2005/8/layout/vList5"/>
    <dgm:cxn modelId="{134FA85F-39E5-4CA7-9854-17B0CDD8F28D}" srcId="{8CC1FE49-231C-4BF2-983F-3586020A1321}" destId="{80BC18BD-AFB4-4886-98EB-F5F32E53D096}" srcOrd="0" destOrd="0" parTransId="{A15FC0BC-88F3-4640-AD63-94790BFAF4EB}" sibTransId="{48E56138-6A46-49CB-9CC6-43162D986ED6}"/>
    <dgm:cxn modelId="{39B4E8D3-F242-4CE1-9D95-B5871C0BC297}" srcId="{D108C451-9223-4814-9B93-EA23526B7A38}" destId="{18381E70-B602-49F6-BC3D-3E6A765F7726}" srcOrd="1" destOrd="0" parTransId="{0EF2F0DA-E4F8-4F56-B529-7AE33236B204}" sibTransId="{C426B6D0-A7DE-45C8-A684-DE403E4C3FE5}"/>
    <dgm:cxn modelId="{69E66C3E-E640-46D7-8B1C-791C570A423B}" srcId="{18381E70-B602-49F6-BC3D-3E6A765F7726}" destId="{532A994C-90C9-474D-A3C5-EF800F3C9DBF}" srcOrd="0" destOrd="0" parTransId="{53D60A44-58CA-49CC-BBC4-80ADAA8DF66B}" sibTransId="{7EABF6A9-C24A-4E09-BBE2-0898BEA34668}"/>
    <dgm:cxn modelId="{76DC62BB-3601-4ED2-8FC4-FCF645C3675F}" type="presOf" srcId="{BAB81ABE-172E-4881-85DF-16256709DB54}" destId="{052CC7C8-E846-4A3C-AD4E-5D97A3DA1EEC}" srcOrd="0" destOrd="3" presId="urn:microsoft.com/office/officeart/2005/8/layout/vList5"/>
    <dgm:cxn modelId="{15B5652F-EC3A-4361-BF0C-3BFC07C2A453}" srcId="{18381E70-B602-49F6-BC3D-3E6A765F7726}" destId="{882C79AD-DB1F-4C0C-ADFB-80E60EB2F092}" srcOrd="2" destOrd="0" parTransId="{181E37F8-1F49-4AF4-8665-857A2C272E6E}" sibTransId="{E43120AA-B3A0-4B7C-B55A-D51614F972DB}"/>
    <dgm:cxn modelId="{A7792DE2-E9FE-4E90-A2CC-5DB3F7FF1040}" srcId="{18381E70-B602-49F6-BC3D-3E6A765F7726}" destId="{EE6E6869-AD2D-4862-B8ED-A44E2545E128}" srcOrd="1" destOrd="0" parTransId="{B4109085-F6A6-4625-AE6E-AEBD3D46CDA3}" sibTransId="{77B01B91-4555-44D9-90EE-89CE23225E1D}"/>
    <dgm:cxn modelId="{16156610-C14F-4EC0-BBEE-BF8C9BD07787}" type="presOf" srcId="{DCE1A02D-4780-4714-9755-73A1420F73B4}" destId="{CAA3BF15-4D2B-4317-A1D2-97CEA45C9C5F}" srcOrd="0" destOrd="2" presId="urn:microsoft.com/office/officeart/2005/8/layout/vList5"/>
    <dgm:cxn modelId="{F52805C9-0322-4AE9-BC2D-171CEFA41B86}" type="presOf" srcId="{8CC1FE49-231C-4BF2-983F-3586020A1321}" destId="{B33F944E-B57C-462E-ABBB-7FB310DEE7A9}" srcOrd="0" destOrd="0" presId="urn:microsoft.com/office/officeart/2005/8/layout/vList5"/>
    <dgm:cxn modelId="{69BEE255-1D20-4F53-B707-04C67E444235}" type="presOf" srcId="{D108C451-9223-4814-9B93-EA23526B7A38}" destId="{8790E25F-AD16-4FD9-8D7B-8B743B33BB58}" srcOrd="0" destOrd="0" presId="urn:microsoft.com/office/officeart/2005/8/layout/vList5"/>
    <dgm:cxn modelId="{4515BD3C-8C9B-4EE1-A64C-51ACB538B4D5}" srcId="{18381E70-B602-49F6-BC3D-3E6A765F7726}" destId="{BAB81ABE-172E-4881-85DF-16256709DB54}" srcOrd="3" destOrd="0" parTransId="{55431D8A-CDDD-4247-A8F8-A8B2777F91D7}" sibTransId="{1AF37BF5-027B-495F-BF21-E034237A6F41}"/>
    <dgm:cxn modelId="{7790A256-C354-4F7D-A31F-6FD9C5C94EED}" srcId="{8CC1FE49-231C-4BF2-983F-3586020A1321}" destId="{BABDBA0E-9AB8-4974-92AB-C258F761E664}" srcOrd="1" destOrd="0" parTransId="{4A87394D-73A6-485E-95F2-4BCF17264101}" sibTransId="{84CD1A94-A890-4092-8A96-75336479D32F}"/>
    <dgm:cxn modelId="{466FC51E-84D3-4CC6-94D3-D091032079D8}" type="presOf" srcId="{18381E70-B602-49F6-BC3D-3E6A765F7726}" destId="{668EEC8A-93B1-4A2A-86D1-22FBD5EC43A6}" srcOrd="0" destOrd="0" presId="urn:microsoft.com/office/officeart/2005/8/layout/vList5"/>
    <dgm:cxn modelId="{4A6168BF-0D9C-4075-8A2F-7A844360A940}" srcId="{8CC1FE49-231C-4BF2-983F-3586020A1321}" destId="{DCE1A02D-4780-4714-9755-73A1420F73B4}" srcOrd="2" destOrd="0" parTransId="{5BC1E7FD-85A4-4593-87C8-F129289AD0B3}" sibTransId="{14D0BA30-84A8-47ED-AD20-1FC5FA15CBCD}"/>
    <dgm:cxn modelId="{5D4404DD-E0DC-4022-853C-013608A95F4E}" type="presOf" srcId="{80BC18BD-AFB4-4886-98EB-F5F32E53D096}" destId="{CAA3BF15-4D2B-4317-A1D2-97CEA45C9C5F}" srcOrd="0" destOrd="0" presId="urn:microsoft.com/office/officeart/2005/8/layout/vList5"/>
    <dgm:cxn modelId="{DC6FE962-1876-4256-BBF0-B625B7301F76}" type="presParOf" srcId="{8790E25F-AD16-4FD9-8D7B-8B743B33BB58}" destId="{FB97508B-7231-4B68-A27C-DA4E3B66970A}" srcOrd="0" destOrd="0" presId="urn:microsoft.com/office/officeart/2005/8/layout/vList5"/>
    <dgm:cxn modelId="{DB3221EA-7CDB-49AB-96CF-1E8DD6D9D832}" type="presParOf" srcId="{FB97508B-7231-4B68-A27C-DA4E3B66970A}" destId="{B33F944E-B57C-462E-ABBB-7FB310DEE7A9}" srcOrd="0" destOrd="0" presId="urn:microsoft.com/office/officeart/2005/8/layout/vList5"/>
    <dgm:cxn modelId="{33E20FA3-7287-4F1B-83AF-69668ABD86D2}" type="presParOf" srcId="{FB97508B-7231-4B68-A27C-DA4E3B66970A}" destId="{CAA3BF15-4D2B-4317-A1D2-97CEA45C9C5F}" srcOrd="1" destOrd="0" presId="urn:microsoft.com/office/officeart/2005/8/layout/vList5"/>
    <dgm:cxn modelId="{252087AC-A340-4DB2-8A24-6B4FBD4DA1C7}" type="presParOf" srcId="{8790E25F-AD16-4FD9-8D7B-8B743B33BB58}" destId="{3F9CA1F8-08A8-427C-A35A-E25967C97D02}" srcOrd="1" destOrd="0" presId="urn:microsoft.com/office/officeart/2005/8/layout/vList5"/>
    <dgm:cxn modelId="{B2E61CBF-AFED-49CD-99FC-4E78B4A9D986}" type="presParOf" srcId="{8790E25F-AD16-4FD9-8D7B-8B743B33BB58}" destId="{54FF7289-E12D-4D33-9D41-94DE7B9E14D5}" srcOrd="2" destOrd="0" presId="urn:microsoft.com/office/officeart/2005/8/layout/vList5"/>
    <dgm:cxn modelId="{94FE5E5E-0ED4-4832-B835-DB7BA200BE13}" type="presParOf" srcId="{54FF7289-E12D-4D33-9D41-94DE7B9E14D5}" destId="{668EEC8A-93B1-4A2A-86D1-22FBD5EC43A6}" srcOrd="0" destOrd="0" presId="urn:microsoft.com/office/officeart/2005/8/layout/vList5"/>
    <dgm:cxn modelId="{5092C45E-0FAE-4661-9D23-126FA5CF6788}" type="presParOf" srcId="{54FF7289-E12D-4D33-9D41-94DE7B9E14D5}" destId="{052CC7C8-E846-4A3C-AD4E-5D97A3DA1EE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DB0A3E-376E-4594-A1C2-0713E592ACB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800DB61-D881-4187-8775-4F4DF695BB8E}">
      <dgm:prSet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pPr rtl="0"/>
          <a:r>
            <a:rPr kumimoji="1" lang="en-US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Z </a:t>
          </a:r>
          <a:r>
            <a:rPr kumimoji="1" lang="ru-RU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(Как):</a:t>
          </a:r>
          <a:endParaRPr lang="ru-RU" b="1" i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46EC27F-173A-4754-9EAF-F0A11EB9F7A5}" type="parTrans" cxnId="{416A215D-8D6A-4063-8E2F-214484AFFFCA}">
      <dgm:prSet/>
      <dgm:spPr/>
      <dgm:t>
        <a:bodyPr/>
        <a:lstStyle/>
        <a:p>
          <a:endParaRPr lang="ru-RU"/>
        </a:p>
      </dgm:t>
    </dgm:pt>
    <dgm:pt modelId="{6583A858-B65E-4A0C-9911-03044EEBB5F9}" type="sibTrans" cxnId="{416A215D-8D6A-4063-8E2F-214484AFFFCA}">
      <dgm:prSet/>
      <dgm:spPr/>
      <dgm:t>
        <a:bodyPr/>
        <a:lstStyle/>
        <a:p>
          <a:endParaRPr lang="ru-RU"/>
        </a:p>
      </dgm:t>
    </dgm:pt>
    <dgm:pt modelId="{DEC63993-F580-4F92-92EB-F1F8021925F5}">
      <dgm:prSet custT="1"/>
      <dgm:spPr>
        <a:solidFill>
          <a:schemeClr val="bg1">
            <a:alpha val="90000"/>
          </a:schemeClr>
        </a:solidFill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pPr rtl="0"/>
          <a:r>
            <a:rPr kumimoji="1" lang="ru-RU" sz="1800" dirty="0" smtClean="0">
              <a:latin typeface="Times New Roman" pitchFamily="18" charset="0"/>
              <a:cs typeface="Times New Roman" pitchFamily="18" charset="0"/>
            </a:rPr>
            <a:t>интенсивность (количество, продолжительность)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27F45250-0B2A-4611-A51D-B60D03C3E341}" type="parTrans" cxnId="{FA5A215D-AD6D-4D0D-9EEB-B889EF15752D}">
      <dgm:prSet/>
      <dgm:spPr/>
      <dgm:t>
        <a:bodyPr/>
        <a:lstStyle/>
        <a:p>
          <a:endParaRPr lang="ru-RU"/>
        </a:p>
      </dgm:t>
    </dgm:pt>
    <dgm:pt modelId="{E6614005-643B-485A-9AD0-EEE420ACECCE}" type="sibTrans" cxnId="{FA5A215D-AD6D-4D0D-9EEB-B889EF15752D}">
      <dgm:prSet/>
      <dgm:spPr/>
      <dgm:t>
        <a:bodyPr/>
        <a:lstStyle/>
        <a:p>
          <a:endParaRPr lang="ru-RU"/>
        </a:p>
      </dgm:t>
    </dgm:pt>
    <dgm:pt modelId="{D3DB83E3-D7CF-4BDC-9A02-E11DC3BB1A6A}">
      <dgm:prSet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pPr rtl="0"/>
          <a:r>
            <a:rPr kumimoji="1" lang="ru-RU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₤ </a:t>
          </a:r>
        </a:p>
        <a:p>
          <a:pPr rtl="0"/>
          <a:r>
            <a:rPr kumimoji="1" lang="ru-RU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(«За чей счет»)</a:t>
          </a:r>
          <a:endParaRPr lang="ru-RU" i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14733B5-AEA5-4F1A-9787-910AF5FA7176}" type="parTrans" cxnId="{AB8E66FA-FC95-4FF7-9E38-85C3A424AEA9}">
      <dgm:prSet/>
      <dgm:spPr/>
      <dgm:t>
        <a:bodyPr/>
        <a:lstStyle/>
        <a:p>
          <a:endParaRPr lang="ru-RU"/>
        </a:p>
      </dgm:t>
    </dgm:pt>
    <dgm:pt modelId="{8B8B44DA-471F-49A0-8F63-B0116F9E6F36}" type="sibTrans" cxnId="{AB8E66FA-FC95-4FF7-9E38-85C3A424AEA9}">
      <dgm:prSet/>
      <dgm:spPr/>
      <dgm:t>
        <a:bodyPr/>
        <a:lstStyle/>
        <a:p>
          <a:endParaRPr lang="ru-RU"/>
        </a:p>
      </dgm:t>
    </dgm:pt>
    <dgm:pt modelId="{254EC071-A607-4EFC-85CC-2659A4E17EA4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1" lang="ru-RU" sz="1800" dirty="0" smtClean="0">
              <a:latin typeface="Times New Roman" pitchFamily="18" charset="0"/>
              <a:cs typeface="Times New Roman" pitchFamily="18" charset="0"/>
            </a:rPr>
            <a:t>федеральный бюджет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DA5C9D4B-445A-4ACD-86BA-8038D00F4583}" type="parTrans" cxnId="{9566EE04-3548-459F-A1E7-73BCDF6A4FEF}">
      <dgm:prSet/>
      <dgm:spPr/>
      <dgm:t>
        <a:bodyPr/>
        <a:lstStyle/>
        <a:p>
          <a:endParaRPr lang="ru-RU"/>
        </a:p>
      </dgm:t>
    </dgm:pt>
    <dgm:pt modelId="{73C56062-7AE0-4A59-8302-239F0CE8F270}" type="sibTrans" cxnId="{9566EE04-3548-459F-A1E7-73BCDF6A4FEF}">
      <dgm:prSet/>
      <dgm:spPr/>
      <dgm:t>
        <a:bodyPr/>
        <a:lstStyle/>
        <a:p>
          <a:endParaRPr lang="ru-RU"/>
        </a:p>
      </dgm:t>
    </dgm:pt>
    <dgm:pt modelId="{8892915D-0F7E-41F4-BCC3-350B1D01FC3C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1" lang="ru-RU" sz="1800" dirty="0" smtClean="0">
              <a:latin typeface="Times New Roman" pitchFamily="18" charset="0"/>
              <a:cs typeface="Times New Roman" pitchFamily="18" charset="0"/>
            </a:rPr>
            <a:t>бюджет субъекта РФ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144056AD-2F32-4951-BE2F-8228CDDDB32F}" type="parTrans" cxnId="{DDA2E557-C266-4BCE-9D9C-84A178181C60}">
      <dgm:prSet/>
      <dgm:spPr/>
      <dgm:t>
        <a:bodyPr/>
        <a:lstStyle/>
        <a:p>
          <a:endParaRPr lang="ru-RU"/>
        </a:p>
      </dgm:t>
    </dgm:pt>
    <dgm:pt modelId="{1F85605D-3DA4-4E4F-AD7B-BBF11731E5BA}" type="sibTrans" cxnId="{DDA2E557-C266-4BCE-9D9C-84A178181C60}">
      <dgm:prSet/>
      <dgm:spPr/>
      <dgm:t>
        <a:bodyPr/>
        <a:lstStyle/>
        <a:p>
          <a:endParaRPr lang="ru-RU"/>
        </a:p>
      </dgm:t>
    </dgm:pt>
    <dgm:pt modelId="{415339BE-8EB9-4ADD-BF15-3C3281A1C085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1" lang="ru-RU" sz="1800" dirty="0" smtClean="0">
              <a:latin typeface="Times New Roman" pitchFamily="18" charset="0"/>
              <a:cs typeface="Times New Roman" pitchFamily="18" charset="0"/>
            </a:rPr>
            <a:t>Бюджет МО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DC453F91-7291-4154-A1E0-3E97ADD136BA}" type="parTrans" cxnId="{5BB68614-4C46-4635-AE7F-EED34827D873}">
      <dgm:prSet/>
      <dgm:spPr/>
      <dgm:t>
        <a:bodyPr/>
        <a:lstStyle/>
        <a:p>
          <a:endParaRPr lang="ru-RU"/>
        </a:p>
      </dgm:t>
    </dgm:pt>
    <dgm:pt modelId="{D6DB4CA7-5AB5-42E1-B72E-98101573A704}" type="sibTrans" cxnId="{5BB68614-4C46-4635-AE7F-EED34827D873}">
      <dgm:prSet/>
      <dgm:spPr/>
      <dgm:t>
        <a:bodyPr/>
        <a:lstStyle/>
        <a:p>
          <a:endParaRPr lang="ru-RU"/>
        </a:p>
      </dgm:t>
    </dgm:pt>
    <dgm:pt modelId="{4BDA0EF3-3887-4B3F-A55D-05D63478A7E7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1" lang="ru-RU" sz="1800" dirty="0" smtClean="0">
              <a:latin typeface="Times New Roman" pitchFamily="18" charset="0"/>
              <a:cs typeface="Times New Roman" pitchFamily="18" charset="0"/>
            </a:rPr>
            <a:t>бюджет домохозяйств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01F9F64C-6DDB-4187-8EDD-F9B7B575DD4A}" type="parTrans" cxnId="{190D03EE-01AC-435F-AB80-7D6FAB29FDD5}">
      <dgm:prSet/>
      <dgm:spPr/>
      <dgm:t>
        <a:bodyPr/>
        <a:lstStyle/>
        <a:p>
          <a:endParaRPr lang="ru-RU"/>
        </a:p>
      </dgm:t>
    </dgm:pt>
    <dgm:pt modelId="{A117430E-25F4-47F4-98FE-23520122D3DA}" type="sibTrans" cxnId="{190D03EE-01AC-435F-AB80-7D6FAB29FDD5}">
      <dgm:prSet/>
      <dgm:spPr/>
      <dgm:t>
        <a:bodyPr/>
        <a:lstStyle/>
        <a:p>
          <a:endParaRPr lang="ru-RU"/>
        </a:p>
      </dgm:t>
    </dgm:pt>
    <dgm:pt modelId="{C3CACE99-30D3-4D5A-B77D-D980BC727BAF}">
      <dgm:prSet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pPr rtl="0"/>
          <a:r>
            <a:rPr kumimoji="1" lang="ru-RU" i="1" dirty="0" smtClean="0">
              <a:solidFill>
                <a:srgbClr val="002060"/>
              </a:solidFill>
            </a:rPr>
            <a:t>∑ (Кто)</a:t>
          </a:r>
          <a:endParaRPr kumimoji="1" lang="ru-RU" i="1" dirty="0">
            <a:solidFill>
              <a:srgbClr val="002060"/>
            </a:solidFill>
          </a:endParaRPr>
        </a:p>
      </dgm:t>
    </dgm:pt>
    <dgm:pt modelId="{13383FB9-3A98-445A-956A-0CF1F80BC39E}" type="parTrans" cxnId="{597F26AA-2303-48C9-9992-E32BBC225381}">
      <dgm:prSet/>
      <dgm:spPr/>
      <dgm:t>
        <a:bodyPr/>
        <a:lstStyle/>
        <a:p>
          <a:endParaRPr lang="ru-RU"/>
        </a:p>
      </dgm:t>
    </dgm:pt>
    <dgm:pt modelId="{560F6C63-4CB0-4D68-9EA3-094FF6F9CA80}" type="sibTrans" cxnId="{597F26AA-2303-48C9-9992-E32BBC225381}">
      <dgm:prSet/>
      <dgm:spPr/>
      <dgm:t>
        <a:bodyPr/>
        <a:lstStyle/>
        <a:p>
          <a:endParaRPr lang="ru-RU"/>
        </a:p>
      </dgm:t>
    </dgm:pt>
    <dgm:pt modelId="{04582212-C844-4976-8CA5-F3D3DE0862C9}">
      <dgm:prSet custT="1"/>
      <dgm:spPr>
        <a:solidFill>
          <a:schemeClr val="bg1">
            <a:alpha val="90000"/>
          </a:schemeClr>
        </a:solidFill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pPr rtl="0"/>
          <a:r>
            <a:rPr kumimoji="1" lang="ru-RU" sz="2000" dirty="0" smtClean="0">
              <a:latin typeface="Times New Roman" pitchFamily="18" charset="0"/>
              <a:cs typeface="Times New Roman" pitchFamily="18" charset="0"/>
            </a:rPr>
            <a:t>возрастные категории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1E97CB2A-5E91-48E5-AFEA-0B450BE6FFE1}" type="parTrans" cxnId="{EC399376-5D78-425F-AD87-1605B30ECD64}">
      <dgm:prSet/>
      <dgm:spPr/>
      <dgm:t>
        <a:bodyPr/>
        <a:lstStyle/>
        <a:p>
          <a:endParaRPr lang="ru-RU"/>
        </a:p>
      </dgm:t>
    </dgm:pt>
    <dgm:pt modelId="{3C1C812C-085B-4519-AB6E-FBDB354BBABA}" type="sibTrans" cxnId="{EC399376-5D78-425F-AD87-1605B30ECD64}">
      <dgm:prSet/>
      <dgm:spPr/>
      <dgm:t>
        <a:bodyPr/>
        <a:lstStyle/>
        <a:p>
          <a:endParaRPr lang="ru-RU"/>
        </a:p>
      </dgm:t>
    </dgm:pt>
    <dgm:pt modelId="{BBA2B6CB-EFC6-46C9-ADA0-0E81EE459F1F}">
      <dgm:prSet custT="1"/>
      <dgm:spPr>
        <a:solidFill>
          <a:schemeClr val="bg1">
            <a:alpha val="90000"/>
          </a:schemeClr>
        </a:solidFill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pPr rtl="0"/>
          <a:r>
            <a:rPr kumimoji="1" lang="ru-RU" sz="2000" dirty="0" smtClean="0">
              <a:latin typeface="Times New Roman" pitchFamily="18" charset="0"/>
              <a:cs typeface="Times New Roman" pitchFamily="18" charset="0"/>
            </a:rPr>
            <a:t>целевые группы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FC1B06A7-317A-4C12-A3CC-CB54F61020D8}" type="parTrans" cxnId="{EE7F165F-4677-4C82-928D-0D85B40DDDA8}">
      <dgm:prSet/>
      <dgm:spPr/>
      <dgm:t>
        <a:bodyPr/>
        <a:lstStyle/>
        <a:p>
          <a:endParaRPr lang="ru-RU"/>
        </a:p>
      </dgm:t>
    </dgm:pt>
    <dgm:pt modelId="{C6A98A66-648C-49A4-B474-7AF36266E129}" type="sibTrans" cxnId="{EE7F165F-4677-4C82-928D-0D85B40DDDA8}">
      <dgm:prSet/>
      <dgm:spPr/>
      <dgm:t>
        <a:bodyPr/>
        <a:lstStyle/>
        <a:p>
          <a:endParaRPr lang="ru-RU"/>
        </a:p>
      </dgm:t>
    </dgm:pt>
    <dgm:pt modelId="{35E372E6-8B4F-4C4D-9779-76F65071E8DE}">
      <dgm:prSet custT="1"/>
      <dgm:spPr>
        <a:solidFill>
          <a:schemeClr val="bg1">
            <a:alpha val="90000"/>
          </a:schemeClr>
        </a:solidFill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pPr rtl="0"/>
          <a:r>
            <a:rPr kumimoji="1" lang="ru-RU" sz="1800" dirty="0" smtClean="0">
              <a:latin typeface="Times New Roman" pitchFamily="18" charset="0"/>
              <a:cs typeface="Times New Roman" pitchFamily="18" charset="0"/>
            </a:rPr>
            <a:t>форма (</a:t>
          </a:r>
          <a:r>
            <a:rPr kumimoji="1" lang="ru-RU" sz="1800" dirty="0" err="1" smtClean="0">
              <a:latin typeface="Times New Roman" pitchFamily="18" charset="0"/>
              <a:cs typeface="Times New Roman" pitchFamily="18" charset="0"/>
            </a:rPr>
            <a:t>дистант</a:t>
          </a:r>
          <a:r>
            <a:rPr kumimoji="1" lang="ru-RU" sz="1800" dirty="0" smtClean="0">
              <a:latin typeface="Times New Roman" pitchFamily="18" charset="0"/>
              <a:cs typeface="Times New Roman" pitchFamily="18" charset="0"/>
            </a:rPr>
            <a:t>) 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E834B0A2-ED1F-40BA-A339-605ED1D1A70D}" type="parTrans" cxnId="{CB990985-70EC-4503-897E-262965431827}">
      <dgm:prSet/>
      <dgm:spPr/>
      <dgm:t>
        <a:bodyPr/>
        <a:lstStyle/>
        <a:p>
          <a:endParaRPr lang="ru-RU"/>
        </a:p>
      </dgm:t>
    </dgm:pt>
    <dgm:pt modelId="{F8B17FFA-36F3-4F03-A81E-7744E7478979}" type="sibTrans" cxnId="{CB990985-70EC-4503-897E-262965431827}">
      <dgm:prSet/>
      <dgm:spPr/>
      <dgm:t>
        <a:bodyPr/>
        <a:lstStyle/>
        <a:p>
          <a:endParaRPr lang="ru-RU"/>
        </a:p>
      </dgm:t>
    </dgm:pt>
    <dgm:pt modelId="{356DD80B-A7C7-4655-8DC5-C2A052470546}">
      <dgm:prSet custT="1"/>
      <dgm:spPr>
        <a:solidFill>
          <a:schemeClr val="bg1">
            <a:alpha val="90000"/>
          </a:schemeClr>
        </a:solidFill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pPr rtl="0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индивидуально/ группа/коллектив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AA87C2A9-E5E5-400E-AAAB-A009B83DD35C}" type="parTrans" cxnId="{231E8EF6-34A2-4166-A428-2A80DB70CF2C}">
      <dgm:prSet/>
      <dgm:spPr/>
      <dgm:t>
        <a:bodyPr/>
        <a:lstStyle/>
        <a:p>
          <a:endParaRPr lang="ru-RU"/>
        </a:p>
      </dgm:t>
    </dgm:pt>
    <dgm:pt modelId="{9C504BFA-2A47-4C16-8F1E-CB8034B53A13}" type="sibTrans" cxnId="{231E8EF6-34A2-4166-A428-2A80DB70CF2C}">
      <dgm:prSet/>
      <dgm:spPr/>
      <dgm:t>
        <a:bodyPr/>
        <a:lstStyle/>
        <a:p>
          <a:endParaRPr lang="ru-RU"/>
        </a:p>
      </dgm:t>
    </dgm:pt>
    <dgm:pt modelId="{1B3BF7A7-2321-442D-8993-F9C4130AACEB}" type="pres">
      <dgm:prSet presAssocID="{D8DB0A3E-376E-4594-A1C2-0713E592ACB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6A6B0B-4CDC-419F-A578-6A4CC350D203}" type="pres">
      <dgm:prSet presAssocID="{C800DB61-D881-4187-8775-4F4DF695BB8E}" presName="linNode" presStyleCnt="0"/>
      <dgm:spPr/>
    </dgm:pt>
    <dgm:pt modelId="{107D1635-DF86-4982-9DEC-A14F75B17C79}" type="pres">
      <dgm:prSet presAssocID="{C800DB61-D881-4187-8775-4F4DF695BB8E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5F80BB-8F0E-4CA9-A9D4-6972D4243DB5}" type="pres">
      <dgm:prSet presAssocID="{C800DB61-D881-4187-8775-4F4DF695BB8E}" presName="descendantText" presStyleLbl="alignAccFollowNode1" presStyleIdx="0" presStyleCnt="3" custScaleY="1242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137616-3DC3-466A-A1CF-3018DFE2B913}" type="pres">
      <dgm:prSet presAssocID="{6583A858-B65E-4A0C-9911-03044EEBB5F9}" presName="sp" presStyleCnt="0"/>
      <dgm:spPr/>
    </dgm:pt>
    <dgm:pt modelId="{61C7EAAF-D51E-4694-BA60-86287AB3C9BA}" type="pres">
      <dgm:prSet presAssocID="{D3DB83E3-D7CF-4BDC-9A02-E11DC3BB1A6A}" presName="linNode" presStyleCnt="0"/>
      <dgm:spPr/>
    </dgm:pt>
    <dgm:pt modelId="{6889F9B1-6B35-48C4-82E5-49DE8D15ABFA}" type="pres">
      <dgm:prSet presAssocID="{D3DB83E3-D7CF-4BDC-9A02-E11DC3BB1A6A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BCCF5F-F08D-4EF3-95E5-A7B63BEBFF7E}" type="pres">
      <dgm:prSet presAssocID="{D3DB83E3-D7CF-4BDC-9A02-E11DC3BB1A6A}" presName="descendantText" presStyleLbl="alignAccFollowNode1" presStyleIdx="1" presStyleCnt="3" custScaleY="1372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F42537-CEAC-4D45-BB1F-E9BF1781DA0B}" type="pres">
      <dgm:prSet presAssocID="{8B8B44DA-471F-49A0-8F63-B0116F9E6F36}" presName="sp" presStyleCnt="0"/>
      <dgm:spPr/>
    </dgm:pt>
    <dgm:pt modelId="{CE3D56FB-5ECD-4612-8A23-6972829A5DF8}" type="pres">
      <dgm:prSet presAssocID="{C3CACE99-30D3-4D5A-B77D-D980BC727BAF}" presName="linNode" presStyleCnt="0"/>
      <dgm:spPr/>
    </dgm:pt>
    <dgm:pt modelId="{2FCCDB07-7878-46D2-95A9-995FEC6E73C6}" type="pres">
      <dgm:prSet presAssocID="{C3CACE99-30D3-4D5A-B77D-D980BC727BA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1771D1-1B92-487E-8B41-4191A3F0E250}" type="pres">
      <dgm:prSet presAssocID="{C3CACE99-30D3-4D5A-B77D-D980BC727BA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5A215D-AD6D-4D0D-9EEB-B889EF15752D}" srcId="{C800DB61-D881-4187-8775-4F4DF695BB8E}" destId="{DEC63993-F580-4F92-92EB-F1F8021925F5}" srcOrd="0" destOrd="0" parTransId="{27F45250-0B2A-4611-A51D-B60D03C3E341}" sibTransId="{E6614005-643B-485A-9AD0-EEE420ACECCE}"/>
    <dgm:cxn modelId="{286D6458-D113-494A-82D2-804CD457B837}" type="presOf" srcId="{DEC63993-F580-4F92-92EB-F1F8021925F5}" destId="{4D5F80BB-8F0E-4CA9-A9D4-6972D4243DB5}" srcOrd="0" destOrd="0" presId="urn:microsoft.com/office/officeart/2005/8/layout/vList5"/>
    <dgm:cxn modelId="{2391D00B-956A-4D53-848F-5C73ADE5F500}" type="presOf" srcId="{D8DB0A3E-376E-4594-A1C2-0713E592ACB2}" destId="{1B3BF7A7-2321-442D-8993-F9C4130AACEB}" srcOrd="0" destOrd="0" presId="urn:microsoft.com/office/officeart/2005/8/layout/vList5"/>
    <dgm:cxn modelId="{5BB68614-4C46-4635-AE7F-EED34827D873}" srcId="{D3DB83E3-D7CF-4BDC-9A02-E11DC3BB1A6A}" destId="{415339BE-8EB9-4ADD-BF15-3C3281A1C085}" srcOrd="2" destOrd="0" parTransId="{DC453F91-7291-4154-A1E0-3E97ADD136BA}" sibTransId="{D6DB4CA7-5AB5-42E1-B72E-98101573A704}"/>
    <dgm:cxn modelId="{9566EE04-3548-459F-A1E7-73BCDF6A4FEF}" srcId="{D3DB83E3-D7CF-4BDC-9A02-E11DC3BB1A6A}" destId="{254EC071-A607-4EFC-85CC-2659A4E17EA4}" srcOrd="0" destOrd="0" parTransId="{DA5C9D4B-445A-4ACD-86BA-8038D00F4583}" sibTransId="{73C56062-7AE0-4A59-8302-239F0CE8F270}"/>
    <dgm:cxn modelId="{416A215D-8D6A-4063-8E2F-214484AFFFCA}" srcId="{D8DB0A3E-376E-4594-A1C2-0713E592ACB2}" destId="{C800DB61-D881-4187-8775-4F4DF695BB8E}" srcOrd="0" destOrd="0" parTransId="{746EC27F-173A-4754-9EAF-F0A11EB9F7A5}" sibTransId="{6583A858-B65E-4A0C-9911-03044EEBB5F9}"/>
    <dgm:cxn modelId="{AD8C3DAB-C779-4F45-B8E9-C2B96FDE2968}" type="presOf" srcId="{356DD80B-A7C7-4655-8DC5-C2A052470546}" destId="{4D5F80BB-8F0E-4CA9-A9D4-6972D4243DB5}" srcOrd="0" destOrd="1" presId="urn:microsoft.com/office/officeart/2005/8/layout/vList5"/>
    <dgm:cxn modelId="{EC399376-5D78-425F-AD87-1605B30ECD64}" srcId="{C3CACE99-30D3-4D5A-B77D-D980BC727BAF}" destId="{04582212-C844-4976-8CA5-F3D3DE0862C9}" srcOrd="0" destOrd="0" parTransId="{1E97CB2A-5E91-48E5-AFEA-0B450BE6FFE1}" sibTransId="{3C1C812C-085B-4519-AB6E-FBDB354BBABA}"/>
    <dgm:cxn modelId="{A56897F2-1C9A-4167-97F0-CE1B9E4BAAEA}" type="presOf" srcId="{415339BE-8EB9-4ADD-BF15-3C3281A1C085}" destId="{C3BCCF5F-F08D-4EF3-95E5-A7B63BEBFF7E}" srcOrd="0" destOrd="2" presId="urn:microsoft.com/office/officeart/2005/8/layout/vList5"/>
    <dgm:cxn modelId="{AB8E66FA-FC95-4FF7-9E38-85C3A424AEA9}" srcId="{D8DB0A3E-376E-4594-A1C2-0713E592ACB2}" destId="{D3DB83E3-D7CF-4BDC-9A02-E11DC3BB1A6A}" srcOrd="1" destOrd="0" parTransId="{914733B5-AEA5-4F1A-9787-910AF5FA7176}" sibTransId="{8B8B44DA-471F-49A0-8F63-B0116F9E6F36}"/>
    <dgm:cxn modelId="{5693C253-DD33-4125-B6C0-C25ACC21312D}" type="presOf" srcId="{254EC071-A607-4EFC-85CC-2659A4E17EA4}" destId="{C3BCCF5F-F08D-4EF3-95E5-A7B63BEBFF7E}" srcOrd="0" destOrd="0" presId="urn:microsoft.com/office/officeart/2005/8/layout/vList5"/>
    <dgm:cxn modelId="{840B753A-46C8-4B42-9981-EC31D5222786}" type="presOf" srcId="{4BDA0EF3-3887-4B3F-A55D-05D63478A7E7}" destId="{C3BCCF5F-F08D-4EF3-95E5-A7B63BEBFF7E}" srcOrd="0" destOrd="3" presId="urn:microsoft.com/office/officeart/2005/8/layout/vList5"/>
    <dgm:cxn modelId="{51B12335-8FAF-481D-BD10-9E18077E8FAC}" type="presOf" srcId="{04582212-C844-4976-8CA5-F3D3DE0862C9}" destId="{E91771D1-1B92-487E-8B41-4191A3F0E250}" srcOrd="0" destOrd="0" presId="urn:microsoft.com/office/officeart/2005/8/layout/vList5"/>
    <dgm:cxn modelId="{7063F7F7-0D98-4191-B33E-FDC71BAAA407}" type="presOf" srcId="{35E372E6-8B4F-4C4D-9779-76F65071E8DE}" destId="{4D5F80BB-8F0E-4CA9-A9D4-6972D4243DB5}" srcOrd="0" destOrd="2" presId="urn:microsoft.com/office/officeart/2005/8/layout/vList5"/>
    <dgm:cxn modelId="{EE7F165F-4677-4C82-928D-0D85B40DDDA8}" srcId="{C3CACE99-30D3-4D5A-B77D-D980BC727BAF}" destId="{BBA2B6CB-EFC6-46C9-ADA0-0E81EE459F1F}" srcOrd="1" destOrd="0" parTransId="{FC1B06A7-317A-4C12-A3CC-CB54F61020D8}" sibTransId="{C6A98A66-648C-49A4-B474-7AF36266E129}"/>
    <dgm:cxn modelId="{DDA2E557-C266-4BCE-9D9C-84A178181C60}" srcId="{D3DB83E3-D7CF-4BDC-9A02-E11DC3BB1A6A}" destId="{8892915D-0F7E-41F4-BCC3-350B1D01FC3C}" srcOrd="1" destOrd="0" parTransId="{144056AD-2F32-4951-BE2F-8228CDDDB32F}" sibTransId="{1F85605D-3DA4-4E4F-AD7B-BBF11731E5BA}"/>
    <dgm:cxn modelId="{CB990985-70EC-4503-897E-262965431827}" srcId="{C800DB61-D881-4187-8775-4F4DF695BB8E}" destId="{35E372E6-8B4F-4C4D-9779-76F65071E8DE}" srcOrd="2" destOrd="0" parTransId="{E834B0A2-ED1F-40BA-A339-605ED1D1A70D}" sibTransId="{F8B17FFA-36F3-4F03-A81E-7744E7478979}"/>
    <dgm:cxn modelId="{6326537F-3214-4D8A-8EB5-E8C2A75F144B}" type="presOf" srcId="{BBA2B6CB-EFC6-46C9-ADA0-0E81EE459F1F}" destId="{E91771D1-1B92-487E-8B41-4191A3F0E250}" srcOrd="0" destOrd="1" presId="urn:microsoft.com/office/officeart/2005/8/layout/vList5"/>
    <dgm:cxn modelId="{597F26AA-2303-48C9-9992-E32BBC225381}" srcId="{D8DB0A3E-376E-4594-A1C2-0713E592ACB2}" destId="{C3CACE99-30D3-4D5A-B77D-D980BC727BAF}" srcOrd="2" destOrd="0" parTransId="{13383FB9-3A98-445A-956A-0CF1F80BC39E}" sibTransId="{560F6C63-4CB0-4D68-9EA3-094FF6F9CA80}"/>
    <dgm:cxn modelId="{FBB7ED8E-EF78-4C8D-8A5F-D51F77840B56}" type="presOf" srcId="{C3CACE99-30D3-4D5A-B77D-D980BC727BAF}" destId="{2FCCDB07-7878-46D2-95A9-995FEC6E73C6}" srcOrd="0" destOrd="0" presId="urn:microsoft.com/office/officeart/2005/8/layout/vList5"/>
    <dgm:cxn modelId="{42C9B990-A7EE-45AC-BFC7-2CCF6058510E}" type="presOf" srcId="{C800DB61-D881-4187-8775-4F4DF695BB8E}" destId="{107D1635-DF86-4982-9DEC-A14F75B17C79}" srcOrd="0" destOrd="0" presId="urn:microsoft.com/office/officeart/2005/8/layout/vList5"/>
    <dgm:cxn modelId="{62A189D0-FE34-4D75-BDB6-EA5094D4473F}" type="presOf" srcId="{D3DB83E3-D7CF-4BDC-9A02-E11DC3BB1A6A}" destId="{6889F9B1-6B35-48C4-82E5-49DE8D15ABFA}" srcOrd="0" destOrd="0" presId="urn:microsoft.com/office/officeart/2005/8/layout/vList5"/>
    <dgm:cxn modelId="{579B7BEF-C984-4A83-A37D-56E99BC4AE3C}" type="presOf" srcId="{8892915D-0F7E-41F4-BCC3-350B1D01FC3C}" destId="{C3BCCF5F-F08D-4EF3-95E5-A7B63BEBFF7E}" srcOrd="0" destOrd="1" presId="urn:microsoft.com/office/officeart/2005/8/layout/vList5"/>
    <dgm:cxn modelId="{231E8EF6-34A2-4166-A428-2A80DB70CF2C}" srcId="{C800DB61-D881-4187-8775-4F4DF695BB8E}" destId="{356DD80B-A7C7-4655-8DC5-C2A052470546}" srcOrd="1" destOrd="0" parTransId="{AA87C2A9-E5E5-400E-AAAB-A009B83DD35C}" sibTransId="{9C504BFA-2A47-4C16-8F1E-CB8034B53A13}"/>
    <dgm:cxn modelId="{190D03EE-01AC-435F-AB80-7D6FAB29FDD5}" srcId="{D3DB83E3-D7CF-4BDC-9A02-E11DC3BB1A6A}" destId="{4BDA0EF3-3887-4B3F-A55D-05D63478A7E7}" srcOrd="3" destOrd="0" parTransId="{01F9F64C-6DDB-4187-8EDD-F9B7B575DD4A}" sibTransId="{A117430E-25F4-47F4-98FE-23520122D3DA}"/>
    <dgm:cxn modelId="{F33FE8CD-E29E-46F8-B5A6-4CF681840185}" type="presParOf" srcId="{1B3BF7A7-2321-442D-8993-F9C4130AACEB}" destId="{7E6A6B0B-4CDC-419F-A578-6A4CC350D203}" srcOrd="0" destOrd="0" presId="urn:microsoft.com/office/officeart/2005/8/layout/vList5"/>
    <dgm:cxn modelId="{A1AE639D-1BEC-4A18-A979-EE8143D7093E}" type="presParOf" srcId="{7E6A6B0B-4CDC-419F-A578-6A4CC350D203}" destId="{107D1635-DF86-4982-9DEC-A14F75B17C79}" srcOrd="0" destOrd="0" presId="urn:microsoft.com/office/officeart/2005/8/layout/vList5"/>
    <dgm:cxn modelId="{3FCA9A00-E1CB-4823-924A-FF19D0D682DA}" type="presParOf" srcId="{7E6A6B0B-4CDC-419F-A578-6A4CC350D203}" destId="{4D5F80BB-8F0E-4CA9-A9D4-6972D4243DB5}" srcOrd="1" destOrd="0" presId="urn:microsoft.com/office/officeart/2005/8/layout/vList5"/>
    <dgm:cxn modelId="{C6BC7887-919A-49FD-842F-95E3AD4778F7}" type="presParOf" srcId="{1B3BF7A7-2321-442D-8993-F9C4130AACEB}" destId="{CA137616-3DC3-466A-A1CF-3018DFE2B913}" srcOrd="1" destOrd="0" presId="urn:microsoft.com/office/officeart/2005/8/layout/vList5"/>
    <dgm:cxn modelId="{09FCB183-41D7-4E83-BE57-B9F22BB5FC8A}" type="presParOf" srcId="{1B3BF7A7-2321-442D-8993-F9C4130AACEB}" destId="{61C7EAAF-D51E-4694-BA60-86287AB3C9BA}" srcOrd="2" destOrd="0" presId="urn:microsoft.com/office/officeart/2005/8/layout/vList5"/>
    <dgm:cxn modelId="{33AAB90F-F1C3-45F7-B177-BF90E723FC48}" type="presParOf" srcId="{61C7EAAF-D51E-4694-BA60-86287AB3C9BA}" destId="{6889F9B1-6B35-48C4-82E5-49DE8D15ABFA}" srcOrd="0" destOrd="0" presId="urn:microsoft.com/office/officeart/2005/8/layout/vList5"/>
    <dgm:cxn modelId="{FAA95FE2-F203-4030-9616-63F0BC47F90B}" type="presParOf" srcId="{61C7EAAF-D51E-4694-BA60-86287AB3C9BA}" destId="{C3BCCF5F-F08D-4EF3-95E5-A7B63BEBFF7E}" srcOrd="1" destOrd="0" presId="urn:microsoft.com/office/officeart/2005/8/layout/vList5"/>
    <dgm:cxn modelId="{FEC5D0CE-92E1-44A5-9F60-8E5D772CE1A2}" type="presParOf" srcId="{1B3BF7A7-2321-442D-8993-F9C4130AACEB}" destId="{EEF42537-CEAC-4D45-BB1F-E9BF1781DA0B}" srcOrd="3" destOrd="0" presId="urn:microsoft.com/office/officeart/2005/8/layout/vList5"/>
    <dgm:cxn modelId="{3E499FD8-E74A-4933-9E3F-B2A0F8FBAFB9}" type="presParOf" srcId="{1B3BF7A7-2321-442D-8993-F9C4130AACEB}" destId="{CE3D56FB-5ECD-4612-8A23-6972829A5DF8}" srcOrd="4" destOrd="0" presId="urn:microsoft.com/office/officeart/2005/8/layout/vList5"/>
    <dgm:cxn modelId="{3ECAD1C9-7B15-423A-ADC9-1F59D802EAF0}" type="presParOf" srcId="{CE3D56FB-5ECD-4612-8A23-6972829A5DF8}" destId="{2FCCDB07-7878-46D2-95A9-995FEC6E73C6}" srcOrd="0" destOrd="0" presId="urn:microsoft.com/office/officeart/2005/8/layout/vList5"/>
    <dgm:cxn modelId="{683E2F8D-4C4E-4FD4-9680-8C135975DEA4}" type="presParOf" srcId="{CE3D56FB-5ECD-4612-8A23-6972829A5DF8}" destId="{E91771D1-1B92-487E-8B41-4191A3F0E25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9866E3-899D-4FEB-87B4-28D0D2F85436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A75FC9-F0BE-4527-929C-B2B36379EC0E}">
      <dgm:prSet phldrT="[Текст]"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Родители регистрируют детей на программы ДО</a:t>
          </a:r>
          <a:endParaRPr lang="ru-RU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873DB9-B258-4E5B-AF33-5AB0D399F7E5}" type="parTrans" cxnId="{64C22DBF-0D5A-4CFD-AECF-A33C03836877}">
      <dgm:prSet/>
      <dgm:spPr/>
      <dgm:t>
        <a:bodyPr/>
        <a:lstStyle/>
        <a:p>
          <a:endParaRPr lang="ru-RU"/>
        </a:p>
      </dgm:t>
    </dgm:pt>
    <dgm:pt modelId="{67C58779-A4F4-4050-B43C-42A0C635AAD2}" type="sibTrans" cxnId="{64C22DBF-0D5A-4CFD-AECF-A33C03836877}">
      <dgm:prSet/>
      <dgm:spPr/>
      <dgm:t>
        <a:bodyPr/>
        <a:lstStyle/>
        <a:p>
          <a:endParaRPr lang="ru-RU"/>
        </a:p>
      </dgm:t>
    </dgm:pt>
    <dgm:pt modelId="{37F67DC3-BEBE-4693-AD2C-C6A1B17CAB0A}">
      <dgm:prSet phldrT="[Текст]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r>
            <a:rPr lang="ru-RU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Организации дополнительного образования регистрируют детей </a:t>
          </a:r>
          <a:endParaRPr lang="ru-RU" b="1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D5EE5D-F4F2-493F-88CB-FE95CDA8FFD5}" type="parTrans" cxnId="{9D9FBBC3-111D-4FC2-84EF-814EB38F8FF7}">
      <dgm:prSet/>
      <dgm:spPr/>
      <dgm:t>
        <a:bodyPr/>
        <a:lstStyle/>
        <a:p>
          <a:endParaRPr lang="ru-RU"/>
        </a:p>
      </dgm:t>
    </dgm:pt>
    <dgm:pt modelId="{AF18B7E3-593E-477E-8FF3-90DEFE7B7CD3}" type="sibTrans" cxnId="{9D9FBBC3-111D-4FC2-84EF-814EB38F8FF7}">
      <dgm:prSet/>
      <dgm:spPr/>
      <dgm:t>
        <a:bodyPr/>
        <a:lstStyle/>
        <a:p>
          <a:endParaRPr lang="ru-RU"/>
        </a:p>
      </dgm:t>
    </dgm:pt>
    <dgm:pt modelId="{F0DE9C78-E3B8-4718-B10A-B5B95C83A3D8}" type="pres">
      <dgm:prSet presAssocID="{289866E3-899D-4FEB-87B4-28D0D2F8543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2857A0E-B750-450F-880E-F32B739912CE}" type="pres">
      <dgm:prSet presAssocID="{43A75FC9-F0BE-4527-929C-B2B36379EC0E}" presName="arrow" presStyleLbl="node1" presStyleIdx="0" presStyleCnt="2" custScaleX="68473" custScaleY="72064" custRadScaleRad="129592" custRadScaleInc="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BEF5F6-1B1D-4F8E-8DBE-758C1357E416}" type="pres">
      <dgm:prSet presAssocID="{37F67DC3-BEBE-4693-AD2C-C6A1B17CAB0A}" presName="arrow" presStyleLbl="node1" presStyleIdx="1" presStyleCnt="2" custScaleX="75672" custScaleY="70730" custRadScaleRad="131739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3D392DB-9A3F-4230-8F5E-F4A5B70964A6}" type="presOf" srcId="{43A75FC9-F0BE-4527-929C-B2B36379EC0E}" destId="{C2857A0E-B750-450F-880E-F32B739912CE}" srcOrd="0" destOrd="0" presId="urn:microsoft.com/office/officeart/2005/8/layout/arrow5"/>
    <dgm:cxn modelId="{0BE30AEF-1213-49C7-9093-784B74199A8E}" type="presOf" srcId="{37F67DC3-BEBE-4693-AD2C-C6A1B17CAB0A}" destId="{1FBEF5F6-1B1D-4F8E-8DBE-758C1357E416}" srcOrd="0" destOrd="0" presId="urn:microsoft.com/office/officeart/2005/8/layout/arrow5"/>
    <dgm:cxn modelId="{B6C2574F-9BFA-42E0-B7D9-28C20738FBA6}" type="presOf" srcId="{289866E3-899D-4FEB-87B4-28D0D2F85436}" destId="{F0DE9C78-E3B8-4718-B10A-B5B95C83A3D8}" srcOrd="0" destOrd="0" presId="urn:microsoft.com/office/officeart/2005/8/layout/arrow5"/>
    <dgm:cxn modelId="{9D9FBBC3-111D-4FC2-84EF-814EB38F8FF7}" srcId="{289866E3-899D-4FEB-87B4-28D0D2F85436}" destId="{37F67DC3-BEBE-4693-AD2C-C6A1B17CAB0A}" srcOrd="1" destOrd="0" parTransId="{35D5EE5D-F4F2-493F-88CB-FE95CDA8FFD5}" sibTransId="{AF18B7E3-593E-477E-8FF3-90DEFE7B7CD3}"/>
    <dgm:cxn modelId="{64C22DBF-0D5A-4CFD-AECF-A33C03836877}" srcId="{289866E3-899D-4FEB-87B4-28D0D2F85436}" destId="{43A75FC9-F0BE-4527-929C-B2B36379EC0E}" srcOrd="0" destOrd="0" parTransId="{8D873DB9-B258-4E5B-AF33-5AB0D399F7E5}" sibTransId="{67C58779-A4F4-4050-B43C-42A0C635AAD2}"/>
    <dgm:cxn modelId="{DBED22CB-3BE2-4905-9C58-A74689F33C56}" type="presParOf" srcId="{F0DE9C78-E3B8-4718-B10A-B5B95C83A3D8}" destId="{C2857A0E-B750-450F-880E-F32B739912CE}" srcOrd="0" destOrd="0" presId="urn:microsoft.com/office/officeart/2005/8/layout/arrow5"/>
    <dgm:cxn modelId="{377C3762-A810-4172-97B0-D53728710D3C}" type="presParOf" srcId="{F0DE9C78-E3B8-4718-B10A-B5B95C83A3D8}" destId="{1FBEF5F6-1B1D-4F8E-8DBE-758C1357E416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A3BF15-4D2B-4317-A1D2-97CEA45C9C5F}">
      <dsp:nvSpPr>
        <dsp:cNvPr id="0" name=""/>
        <dsp:cNvSpPr/>
      </dsp:nvSpPr>
      <dsp:spPr>
        <a:xfrm rot="5400000">
          <a:off x="1920087" y="-271456"/>
          <a:ext cx="2274113" cy="2877312"/>
        </a:xfrm>
        <a:prstGeom prst="round2Same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rgbClr val="C0000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по ведомствам</a:t>
          </a:r>
          <a:endParaRPr lang="ru-RU" sz="1800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по типам организаций (ОДО, ОО, ВО..)</a:t>
          </a:r>
          <a:endParaRPr lang="ru-RU" sz="1800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по формам собственности (государственные (муниципальные). негосударственные, ИП)</a:t>
          </a:r>
          <a:endParaRPr lang="ru-RU" sz="1800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618488" y="141156"/>
        <a:ext cx="2766299" cy="2052087"/>
      </dsp:txXfrm>
    </dsp:sp>
    <dsp:sp modelId="{B33F944E-B57C-462E-ABBB-7FB310DEE7A9}">
      <dsp:nvSpPr>
        <dsp:cNvPr id="0" name=""/>
        <dsp:cNvSpPr/>
      </dsp:nvSpPr>
      <dsp:spPr>
        <a:xfrm>
          <a:off x="0" y="58"/>
          <a:ext cx="1618488" cy="2334282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i="1" kern="12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X </a:t>
          </a:r>
          <a:r>
            <a:rPr lang="ru-RU" sz="3600" i="1" kern="12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(Где) </a:t>
          </a:r>
          <a:endParaRPr lang="ru-RU" sz="3600" i="1" kern="1200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9008" y="79066"/>
        <a:ext cx="1460472" cy="2176266"/>
      </dsp:txXfrm>
    </dsp:sp>
    <dsp:sp modelId="{052CC7C8-E846-4A3C-AD4E-5D97A3DA1EEC}">
      <dsp:nvSpPr>
        <dsp:cNvPr id="0" name=""/>
        <dsp:cNvSpPr/>
      </dsp:nvSpPr>
      <dsp:spPr>
        <a:xfrm rot="5400000">
          <a:off x="1994821" y="2179539"/>
          <a:ext cx="2124644" cy="2877312"/>
        </a:xfrm>
        <a:prstGeom prst="round2Same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rgbClr val="C0000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i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вид </a:t>
          </a:r>
          <a:endParaRPr lang="ru-RU" sz="2400" b="1" i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i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длительность</a:t>
          </a:r>
          <a:endParaRPr lang="ru-RU" sz="2400" b="1" i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i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направленность</a:t>
          </a:r>
          <a:endParaRPr lang="ru-RU" sz="2400" b="1" i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i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содержание</a:t>
          </a:r>
          <a:endParaRPr lang="ru-RU" sz="2400" b="1" i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618488" y="2659590"/>
        <a:ext cx="2773595" cy="1917210"/>
      </dsp:txXfrm>
    </dsp:sp>
    <dsp:sp modelId="{668EEC8A-93B1-4A2A-86D1-22FBD5EC43A6}">
      <dsp:nvSpPr>
        <dsp:cNvPr id="0" name=""/>
        <dsp:cNvSpPr/>
      </dsp:nvSpPr>
      <dsp:spPr>
        <a:xfrm>
          <a:off x="24054" y="2451112"/>
          <a:ext cx="1618488" cy="2334282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i="1" kern="12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Y </a:t>
          </a:r>
          <a:r>
            <a:rPr lang="ru-RU" sz="3800" i="1" kern="12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(Чем)</a:t>
          </a:r>
          <a:endParaRPr lang="ru-RU" sz="3800" i="1" kern="1200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3062" y="2530120"/>
        <a:ext cx="1460472" cy="21762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5F80BB-8F0E-4CA9-A9D4-6972D4243DB5}">
      <dsp:nvSpPr>
        <dsp:cNvPr id="0" name=""/>
        <dsp:cNvSpPr/>
      </dsp:nvSpPr>
      <dsp:spPr>
        <a:xfrm rot="5400000">
          <a:off x="2135625" y="-575798"/>
          <a:ext cx="1598899" cy="2762424"/>
        </a:xfrm>
        <a:prstGeom prst="round2Same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rgbClr val="00206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ru-RU" sz="1800" kern="1200" dirty="0" smtClean="0">
              <a:latin typeface="Times New Roman" pitchFamily="18" charset="0"/>
              <a:cs typeface="Times New Roman" pitchFamily="18" charset="0"/>
            </a:rPr>
            <a:t>интенсивность (количество, продолжительность)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индивидуально/ группа/коллектив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ru-RU" sz="1800" kern="1200" dirty="0" smtClean="0">
              <a:latin typeface="Times New Roman" pitchFamily="18" charset="0"/>
              <a:cs typeface="Times New Roman" pitchFamily="18" charset="0"/>
            </a:rPr>
            <a:t>форма (</a:t>
          </a:r>
          <a:r>
            <a:rPr kumimoji="1" lang="ru-RU" sz="1800" kern="1200" dirty="0" err="1" smtClean="0">
              <a:latin typeface="Times New Roman" pitchFamily="18" charset="0"/>
              <a:cs typeface="Times New Roman" pitchFamily="18" charset="0"/>
            </a:rPr>
            <a:t>дистант</a:t>
          </a:r>
          <a:r>
            <a:rPr kumimoji="1" lang="ru-RU" sz="1800" kern="1200" dirty="0" smtClean="0">
              <a:latin typeface="Times New Roman" pitchFamily="18" charset="0"/>
              <a:cs typeface="Times New Roman" pitchFamily="18" charset="0"/>
            </a:rPr>
            <a:t>) 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553863" y="84016"/>
        <a:ext cx="2684372" cy="1442795"/>
      </dsp:txXfrm>
    </dsp:sp>
    <dsp:sp modelId="{107D1635-DF86-4982-9DEC-A14F75B17C79}">
      <dsp:nvSpPr>
        <dsp:cNvPr id="0" name=""/>
        <dsp:cNvSpPr/>
      </dsp:nvSpPr>
      <dsp:spPr>
        <a:xfrm>
          <a:off x="0" y="1299"/>
          <a:ext cx="1553863" cy="1608227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sz="2600" b="1" i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Z </a:t>
          </a:r>
          <a:r>
            <a:rPr kumimoji="1" lang="ru-RU" sz="2600" b="1" i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(Как):</a:t>
          </a:r>
          <a:endParaRPr lang="ru-RU" sz="2600" b="1" i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5853" y="77152"/>
        <a:ext cx="1402157" cy="1456521"/>
      </dsp:txXfrm>
    </dsp:sp>
    <dsp:sp modelId="{C3BCCF5F-F08D-4EF3-95E5-A7B63BEBFF7E}">
      <dsp:nvSpPr>
        <dsp:cNvPr id="0" name=""/>
        <dsp:cNvSpPr/>
      </dsp:nvSpPr>
      <dsp:spPr>
        <a:xfrm rot="5400000">
          <a:off x="2048983" y="1193300"/>
          <a:ext cx="1766451" cy="2759726"/>
        </a:xfrm>
        <a:prstGeom prst="round2Same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ru-RU" sz="1800" kern="1200" dirty="0" smtClean="0">
              <a:latin typeface="Times New Roman" pitchFamily="18" charset="0"/>
              <a:cs typeface="Times New Roman" pitchFamily="18" charset="0"/>
            </a:rPr>
            <a:t>федеральный бюджет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ru-RU" sz="1800" kern="1200" dirty="0" smtClean="0">
              <a:latin typeface="Times New Roman" pitchFamily="18" charset="0"/>
              <a:cs typeface="Times New Roman" pitchFamily="18" charset="0"/>
            </a:rPr>
            <a:t>бюджет субъекта РФ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ru-RU" sz="1800" kern="1200" dirty="0" smtClean="0">
              <a:latin typeface="Times New Roman" pitchFamily="18" charset="0"/>
              <a:cs typeface="Times New Roman" pitchFamily="18" charset="0"/>
            </a:rPr>
            <a:t>Бюджет МО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ru-RU" sz="1800" kern="1200" dirty="0" smtClean="0">
              <a:latin typeface="Times New Roman" pitchFamily="18" charset="0"/>
              <a:cs typeface="Times New Roman" pitchFamily="18" charset="0"/>
            </a:rPr>
            <a:t>бюджет домохозяйств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552346" y="1776169"/>
        <a:ext cx="2673495" cy="1593989"/>
      </dsp:txXfrm>
    </dsp:sp>
    <dsp:sp modelId="{6889F9B1-6B35-48C4-82E5-49DE8D15ABFA}">
      <dsp:nvSpPr>
        <dsp:cNvPr id="0" name=""/>
        <dsp:cNvSpPr/>
      </dsp:nvSpPr>
      <dsp:spPr>
        <a:xfrm>
          <a:off x="0" y="1769050"/>
          <a:ext cx="1552346" cy="1608227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2600" i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₤ </a:t>
          </a:r>
        </a:p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2600" i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(«За чей счет»)</a:t>
          </a:r>
          <a:endParaRPr lang="ru-RU" sz="2600" i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5779" y="1844829"/>
        <a:ext cx="1400788" cy="1456669"/>
      </dsp:txXfrm>
    </dsp:sp>
    <dsp:sp modelId="{E91771D1-1B92-487E-8B41-4191A3F0E250}">
      <dsp:nvSpPr>
        <dsp:cNvPr id="0" name=""/>
        <dsp:cNvSpPr/>
      </dsp:nvSpPr>
      <dsp:spPr>
        <a:xfrm rot="5400000">
          <a:off x="2291784" y="2959702"/>
          <a:ext cx="1286582" cy="2762424"/>
        </a:xfrm>
        <a:prstGeom prst="round2Same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rgbClr val="00206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ru-RU" sz="2000" kern="1200" dirty="0" smtClean="0">
              <a:latin typeface="Times New Roman" pitchFamily="18" charset="0"/>
              <a:cs typeface="Times New Roman" pitchFamily="18" charset="0"/>
            </a:rPr>
            <a:t>возрастные категории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ru-RU" sz="2000" kern="1200" dirty="0" smtClean="0">
              <a:latin typeface="Times New Roman" pitchFamily="18" charset="0"/>
              <a:cs typeface="Times New Roman" pitchFamily="18" charset="0"/>
            </a:rPr>
            <a:t>целевые группы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553863" y="3760429"/>
        <a:ext cx="2699618" cy="1160970"/>
      </dsp:txXfrm>
    </dsp:sp>
    <dsp:sp modelId="{2FCCDB07-7878-46D2-95A9-995FEC6E73C6}">
      <dsp:nvSpPr>
        <dsp:cNvPr id="0" name=""/>
        <dsp:cNvSpPr/>
      </dsp:nvSpPr>
      <dsp:spPr>
        <a:xfrm>
          <a:off x="0" y="3536801"/>
          <a:ext cx="1553863" cy="1608227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2600" i="1" kern="1200" dirty="0" smtClean="0">
              <a:solidFill>
                <a:srgbClr val="002060"/>
              </a:solidFill>
            </a:rPr>
            <a:t>∑ (Кто)</a:t>
          </a:r>
          <a:endParaRPr kumimoji="1" lang="ru-RU" sz="2600" i="1" kern="1200" dirty="0">
            <a:solidFill>
              <a:srgbClr val="002060"/>
            </a:solidFill>
          </a:endParaRPr>
        </a:p>
      </dsp:txBody>
      <dsp:txXfrm>
        <a:off x="75853" y="3612654"/>
        <a:ext cx="1402157" cy="14565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857A0E-B750-450F-880E-F32B739912CE}">
      <dsp:nvSpPr>
        <dsp:cNvPr id="0" name=""/>
        <dsp:cNvSpPr/>
      </dsp:nvSpPr>
      <dsp:spPr>
        <a:xfrm rot="16200000">
          <a:off x="71861" y="816662"/>
          <a:ext cx="2740485" cy="2884207"/>
        </a:xfrm>
        <a:prstGeom prst="downArrow">
          <a:avLst>
            <a:gd name="adj1" fmla="val 50000"/>
            <a:gd name="adj2" fmla="val 35000"/>
          </a:avLst>
        </a:prstGeom>
        <a:solidFill>
          <a:schemeClr val="bg1"/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Родители регистрируют детей на программы ДО</a:t>
          </a:r>
          <a:endParaRPr lang="ru-RU" sz="18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1" y="1573643"/>
        <a:ext cx="2404622" cy="1370243"/>
      </dsp:txXfrm>
    </dsp:sp>
    <dsp:sp modelId="{1FBEF5F6-1B1D-4F8E-8DBE-758C1357E416}">
      <dsp:nvSpPr>
        <dsp:cNvPr id="0" name=""/>
        <dsp:cNvSpPr/>
      </dsp:nvSpPr>
      <dsp:spPr>
        <a:xfrm rot="5400000">
          <a:off x="5299886" y="847573"/>
          <a:ext cx="3028609" cy="2830816"/>
        </a:xfrm>
        <a:prstGeom prst="downArrow">
          <a:avLst>
            <a:gd name="adj1" fmla="val 50000"/>
            <a:gd name="adj2" fmla="val 35000"/>
          </a:avLst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Организации дополнительного образования регистрируют детей </a:t>
          </a:r>
          <a:endParaRPr lang="ru-RU" sz="1800" b="1" kern="12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894176" y="1505829"/>
        <a:ext cx="2335423" cy="15143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2A9E6-D656-4DDF-8EE5-3C9932190E53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2FE72-9CF4-41A0-9D37-8463A11C33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345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Концепция с одной стороны декларирует , что дополнительное образование это благо, а с другой – ориентирует на поиск ресурсов и возможностей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2FE72-9CF4-41A0-9D37-8463A11C33A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913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Обновление содержания и повышение качеств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E3A7B-C89A-4ECE-A01D-5BEA0617CA9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A6782-B1E5-4AA0-B712-3E54A67C57B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C28ED-BF33-4291-B85B-223C75954678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700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54DC-950A-4518-87B9-04D93B025892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FDCC-2431-4773-B92C-7A770D9EC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25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54DC-950A-4518-87B9-04D93B025892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FDCC-2431-4773-B92C-7A770D9EC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122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54DC-950A-4518-87B9-04D93B025892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FDCC-2431-4773-B92C-7A770D9EC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04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54DC-950A-4518-87B9-04D93B025892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FDCC-2431-4773-B92C-7A770D9EC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153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54DC-950A-4518-87B9-04D93B025892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FDCC-2431-4773-B92C-7A770D9EC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992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54DC-950A-4518-87B9-04D93B025892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FDCC-2431-4773-B92C-7A770D9EC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019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54DC-950A-4518-87B9-04D93B025892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FDCC-2431-4773-B92C-7A770D9EC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84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54DC-950A-4518-87B9-04D93B025892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FDCC-2431-4773-B92C-7A770D9EC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549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54DC-950A-4518-87B9-04D93B025892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FDCC-2431-4773-B92C-7A770D9EC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014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54DC-950A-4518-87B9-04D93B025892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FDCC-2431-4773-B92C-7A770D9EC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949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54DC-950A-4518-87B9-04D93B025892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FDCC-2431-4773-B92C-7A770D9EC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085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B54DC-950A-4518-87B9-04D93B025892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4FDCC-2431-4773-B92C-7A770D9EC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483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boriskuprianoff2012@yandex.ru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4632" cy="223224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Ресурсное обеспечение реализации концепции развития дополнительного образования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34474" y="4221088"/>
            <a:ext cx="4409526" cy="2112640"/>
          </a:xfrm>
        </p:spPr>
        <p:txBody>
          <a:bodyPr>
            <a:noAutofit/>
          </a:bodyPr>
          <a:lstStyle/>
          <a:p>
            <a:pPr algn="just"/>
            <a:r>
              <a:rPr lang="ru-RU" sz="20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Борис Куприянов </a:t>
            </a:r>
          </a:p>
          <a:p>
            <a:pPr algn="just"/>
            <a:r>
              <a:rPr lang="ru-RU" sz="20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научный сотрудник Центра социально-экономического развития школы Института  образования Национального исследовательского  университета  "Высшая школа экономики</a:t>
            </a:r>
            <a:r>
              <a:rPr lang="ru-RU" sz="1600" b="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"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494401"/>
            <a:ext cx="9144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Высшая школа экономики, Москва, 2015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www.hse.ru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40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740352" cy="1196752"/>
          </a:xfrm>
        </p:spPr>
        <p:txBody>
          <a:bodyPr>
            <a:noAutofit/>
          </a:bodyPr>
          <a:lstStyle/>
          <a:p>
            <a:r>
              <a:rPr lang="ru-RU" sz="18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Определение потребностей в объеме бюджетных ассигнований на реализацию дополнительных общеобразовательных программ</a:t>
            </a:r>
            <a:r>
              <a:rPr lang="ru-RU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(ответы специалистов и руководителей муниципальных и региональных органов управления образования, 2014 г., </a:t>
            </a:r>
            <a:r>
              <a:rPr lang="ru-RU" sz="1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%)</a:t>
            </a:r>
            <a:endParaRPr lang="ru-RU" sz="1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5106102"/>
              </p:ext>
            </p:extLst>
          </p:nvPr>
        </p:nvGraphicFramePr>
        <p:xfrm>
          <a:off x="179512" y="1340768"/>
          <a:ext cx="885698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6381328"/>
            <a:ext cx="9144000" cy="33855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Высшая школа экономики, Москва, 2015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www.hse.ru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793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632848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детей в УДО </a:t>
            </a:r>
            <a:b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(опыт Пермского края)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99592" y="1988840"/>
            <a:ext cx="1656184" cy="5040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2003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07904" y="1988840"/>
            <a:ext cx="1656184" cy="5040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2004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660232" y="1988840"/>
            <a:ext cx="1656184" cy="5040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2011</a:t>
            </a:r>
            <a:endParaRPr lang="ru-RU" sz="3600" b="1" dirty="0">
              <a:solidFill>
                <a:schemeClr val="tx1"/>
              </a:solidFill>
            </a:endParaRPr>
          </a:p>
        </p:txBody>
      </p:sp>
      <p:pic>
        <p:nvPicPr>
          <p:cNvPr id="4105" name="Picture 9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963590"/>
            <a:ext cx="1795462" cy="1833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415316" y="5074493"/>
            <a:ext cx="22413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Электронный учет</a:t>
            </a:r>
            <a:endParaRPr lang="ru-RU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6300192" y="5074492"/>
            <a:ext cx="2426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Пластиковая карта</a:t>
            </a:r>
            <a:endParaRPr lang="ru-RU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683568" y="5075659"/>
            <a:ext cx="22413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Бумажный сертификат</a:t>
            </a:r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627947" y="2857774"/>
            <a:ext cx="2664296" cy="204519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05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05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05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05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05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05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Муниципальный</a:t>
            </a:r>
            <a:endParaRPr lang="en-US" altLang="ru-RU" sz="14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4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СЕРТИФИКАТ</a:t>
            </a:r>
            <a:r>
              <a:rPr lang="ru-RU" altLang="ru-RU" sz="14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altLang="ru-RU" sz="14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altLang="ru-RU" sz="14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дополнительного образования</a:t>
            </a:r>
          </a:p>
        </p:txBody>
      </p:sp>
      <p:grpSp>
        <p:nvGrpSpPr>
          <p:cNvPr id="30" name="Group 11"/>
          <p:cNvGrpSpPr>
            <a:grpSpLocks noChangeAspect="1"/>
          </p:cNvGrpSpPr>
          <p:nvPr/>
        </p:nvGrpSpPr>
        <p:grpSpPr bwMode="auto">
          <a:xfrm>
            <a:off x="1586239" y="2996952"/>
            <a:ext cx="747712" cy="920750"/>
            <a:chOff x="86" y="2302"/>
            <a:chExt cx="1200" cy="1482"/>
          </a:xfrm>
        </p:grpSpPr>
        <p:sp>
          <p:nvSpPr>
            <p:cNvPr id="34" name="Rectangle 10"/>
            <p:cNvSpPr>
              <a:spLocks noChangeArrowheads="1"/>
            </p:cNvSpPr>
            <p:nvPr/>
          </p:nvSpPr>
          <p:spPr bwMode="auto">
            <a:xfrm>
              <a:off x="156" y="2362"/>
              <a:ext cx="1047" cy="1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ru-RU" altLang="ru-RU"/>
            </a:p>
          </p:txBody>
        </p:sp>
        <p:pic>
          <p:nvPicPr>
            <p:cNvPr id="35" name="Picture 8" descr="Coat_of_Arms_of_Perm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" y="2302"/>
              <a:ext cx="1200" cy="1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pic>
        <p:nvPicPr>
          <p:cNvPr id="36" name="Picture 2" descr="C:\card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369" y="3145161"/>
            <a:ext cx="1236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Скругленный прямоугольник 36"/>
          <p:cNvSpPr/>
          <p:nvPr/>
        </p:nvSpPr>
        <p:spPr>
          <a:xfrm>
            <a:off x="6333369" y="3145161"/>
            <a:ext cx="1236662" cy="1800225"/>
          </a:xfrm>
          <a:prstGeom prst="roundRect">
            <a:avLst>
              <a:gd name="adj" fmla="val 6531"/>
            </a:avLst>
          </a:prstGeom>
          <a:noFill/>
          <a:ln w="635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38" name="Picture 3" descr="C:\card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003" y="2860848"/>
            <a:ext cx="1214437" cy="17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Скругленный прямоугольник 38"/>
          <p:cNvSpPr/>
          <p:nvPr/>
        </p:nvSpPr>
        <p:spPr>
          <a:xfrm>
            <a:off x="7295778" y="2838623"/>
            <a:ext cx="1236662" cy="1814513"/>
          </a:xfrm>
          <a:prstGeom prst="roundRect">
            <a:avLst>
              <a:gd name="adj" fmla="val 6531"/>
            </a:avLst>
          </a:prstGeom>
          <a:noFill/>
          <a:ln w="635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-72627" y="6309320"/>
            <a:ext cx="9144000" cy="33855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Высшая школа экономики, Москва, 2015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www.hse.ru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80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856"/>
            <a:ext cx="7139136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электронного учета услуг дополнительного образования 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02423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2800" y="2526392"/>
            <a:ext cx="2664296" cy="2677656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база программ дополнительного образования и детей – обучающихся по программам ДО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Блок-схема: извлечение 7"/>
          <p:cNvSpPr/>
          <p:nvPr/>
        </p:nvSpPr>
        <p:spPr>
          <a:xfrm>
            <a:off x="1156616" y="2276872"/>
            <a:ext cx="685800" cy="685800"/>
          </a:xfrm>
          <a:prstGeom prst="flowChartExtra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1302396" y="1700808"/>
            <a:ext cx="450912" cy="576064"/>
          </a:xfrm>
          <a:prstGeom prst="smileyFac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6876256" y="5661248"/>
            <a:ext cx="1800200" cy="828672"/>
          </a:xfrm>
          <a:prstGeom prst="flowChartProcess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6632270" y="4746848"/>
            <a:ext cx="2320844" cy="914400"/>
          </a:xfrm>
          <a:prstGeom prst="triangl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319156" y="5719848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извлечение 12"/>
          <p:cNvSpPr/>
          <p:nvPr/>
        </p:nvSpPr>
        <p:spPr>
          <a:xfrm rot="10800000">
            <a:off x="556438" y="2243483"/>
            <a:ext cx="685800" cy="685800"/>
          </a:xfrm>
          <a:prstGeom prst="flowChartExtra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лыбающееся лицо 13"/>
          <p:cNvSpPr/>
          <p:nvPr/>
        </p:nvSpPr>
        <p:spPr>
          <a:xfrm>
            <a:off x="705704" y="1618536"/>
            <a:ext cx="450912" cy="576064"/>
          </a:xfrm>
          <a:prstGeom prst="smileyFac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-72627" y="6309320"/>
            <a:ext cx="9144000" cy="33855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Высшая школа экономики, Москва, 2015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www.hse.ru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3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619672" y="116632"/>
            <a:ext cx="7067128" cy="85010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Кадровые ресурсы дополнительного образования (</a:t>
            </a:r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МЭО,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2013, педагоги)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0" y="1268760"/>
            <a:ext cx="4932040" cy="72008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Субъективный прогноз изменения ситуации собственной профессиональной деятельности через 2-3 года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4860032" y="1268760"/>
            <a:ext cx="4283968" cy="639762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Удовлетворенность педагогов своей работой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ОДО</a:t>
            </a:r>
            <a:endParaRPr lang="ru-RU" dirty="0"/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534963143"/>
              </p:ext>
            </p:extLst>
          </p:nvPr>
        </p:nvGraphicFramePr>
        <p:xfrm>
          <a:off x="4645025" y="1916833"/>
          <a:ext cx="4498975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Объект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96023394"/>
              </p:ext>
            </p:extLst>
          </p:nvPr>
        </p:nvGraphicFramePr>
        <p:xfrm>
          <a:off x="179512" y="1916832"/>
          <a:ext cx="460851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430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0748" y="0"/>
            <a:ext cx="7633252" cy="1351722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Стимулирование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педагогов к повышению результативности профессиональной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деятельности (МЭО, 2013, руководители)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1" y="1192696"/>
          <a:ext cx="9144000" cy="5446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111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7704856" cy="127457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Ресурсы 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информального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образования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обучающихся в 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российском сегменте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интернета</a:t>
            </a:r>
            <a:endParaRPr lang="ru-RU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707904" y="5085184"/>
            <a:ext cx="5314428" cy="12418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89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% подростков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возрасте от 12 до 17 лет пользуются Интернетом каждый или </a:t>
            </a:r>
            <a:r>
              <a:rPr lang="ru-RU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почти каждый день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4361" y="1268761"/>
            <a:ext cx="6393863" cy="373708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Мировые лидеры в области образования (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Стэнфордский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и Гарвардский университеты, Открытый университет, Массачусетский технологический институт)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совместно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с гигантами в области информационно-коммуникационных технологий (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Google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Microsoft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) серьезно вкладываются в развитие онлайн-ресурсов, направленных на </a:t>
            </a:r>
            <a:r>
              <a:rPr lang="ru-RU" sz="26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бесплатное и открытое образование для </a:t>
            </a:r>
            <a:r>
              <a:rPr lang="ru-RU" sz="2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детей</a:t>
            </a:r>
            <a:endParaRPr lang="ru-RU" sz="26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Игры благотворно влияют на развитие подростков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5005850"/>
            <a:ext cx="2304255" cy="1539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0-tub-ru.yandex.net/i?id=21d5bfb6f4c3ee65d6843d56370b2292-97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8076" y="1196752"/>
            <a:ext cx="2304256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338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7704856" cy="111075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Разница ожиданий руководителей  ОДО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отношении изменений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финансирования </a:t>
            </a:r>
            <a:b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(МЭО ВШЭ, 2013, руководители ОДО)</a:t>
            </a:r>
            <a:endParaRPr lang="ru-RU" sz="20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9658976"/>
              </p:ext>
            </p:extLst>
          </p:nvPr>
        </p:nvGraphicFramePr>
        <p:xfrm>
          <a:off x="179510" y="1340768"/>
          <a:ext cx="8964490" cy="4782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6"/>
                <a:gridCol w="1656184"/>
                <a:gridCol w="144016"/>
                <a:gridCol w="1728192"/>
                <a:gridCol w="288032"/>
                <a:gridCol w="1562269"/>
                <a:gridCol w="136713"/>
                <a:gridCol w="1792898"/>
              </a:tblGrid>
              <a:tr h="1698437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В отношении роста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внебюджета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относительно снижения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внебюджета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В отношении роста бюджета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относительно снижения бюджетного финансирования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1181883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АВТОНОМНЫЕ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На 2% более оптимистичны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На 9,9% менее пессимистичны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На 1,4% менее оптимистичны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На 5,3% менее пессимистичны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553625">
                <a:tc gridSpan="8"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</a:rPr>
                        <a:t>Водораздел оптимизма</a:t>
                      </a:r>
                      <a:r>
                        <a:rPr lang="ru-RU" sz="2800" b="1" baseline="0" dirty="0" smtClean="0">
                          <a:solidFill>
                            <a:schemeClr val="bg1"/>
                          </a:solidFill>
                        </a:rPr>
                        <a:t> и пессимизма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348338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КАЗЕННЫЕ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На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7,1% менее оптимистичны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На 15,1% более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песси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мистичны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На 10,4% менее оптимистичны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На 11,3% более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пессимистичны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6357958"/>
            <a:ext cx="9144000" cy="33855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Высшая школа экономики, Москва, 2014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www.hse.ru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67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371600" y="3861048"/>
            <a:ext cx="6400800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dirty="0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101000, Россия, Москва, Мясницкая ул., д. 20</a:t>
            </a:r>
          </a:p>
          <a:p>
            <a:pPr algn="ctr"/>
            <a:r>
              <a:rPr lang="ru-RU" sz="1600" dirty="0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Тел.: (495) 621-7983, факс: (495) 628-7931</a:t>
            </a:r>
            <a:endParaRPr lang="en-US" sz="1600" dirty="0" smtClean="0">
              <a:solidFill>
                <a:srgbClr val="003F82"/>
              </a:solidFill>
              <a:latin typeface="Myriad Pro"/>
              <a:ea typeface="ＭＳ Ｐゴシック"/>
              <a:cs typeface="ＭＳ Ｐゴシック"/>
            </a:endParaRPr>
          </a:p>
          <a:p>
            <a:pPr algn="ctr"/>
            <a:r>
              <a:rPr lang="en-US" sz="1600" dirty="0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www.hse.ru</a:t>
            </a:r>
            <a:endParaRPr lang="ru-RU" sz="1600" dirty="0">
              <a:solidFill>
                <a:srgbClr val="003F82"/>
              </a:solidFill>
              <a:latin typeface="Myriad Pro"/>
              <a:ea typeface="ＭＳ Ｐゴシック"/>
              <a:cs typeface="ＭＳ Ｐゴシック"/>
            </a:endParaRPr>
          </a:p>
        </p:txBody>
      </p:sp>
      <p:sp>
        <p:nvSpPr>
          <p:cNvPr id="5" name="Подзаголовок 4"/>
          <p:cNvSpPr txBox="1">
            <a:spLocks/>
          </p:cNvSpPr>
          <p:nvPr/>
        </p:nvSpPr>
        <p:spPr>
          <a:xfrm>
            <a:off x="2627784" y="5661248"/>
            <a:ext cx="6400800" cy="3848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000" dirty="0" smtClean="0">
                <a:hlinkClick r:id="rId3"/>
              </a:rPr>
              <a:t>boriskuprianoff2012@yandex.ru</a:t>
            </a: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67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884368" cy="72008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дополнительного образования детей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7" y="1412776"/>
            <a:ext cx="8724387" cy="47133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 РОССИЙСКОЙ ФЕДЕРАЦИИ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С П О Р Я Ж Е Н И Е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сентября 2014 г. № 1726-р</a:t>
            </a:r>
          </a:p>
        </p:txBody>
      </p:sp>
      <p:pic>
        <p:nvPicPr>
          <p:cNvPr id="1026" name="Picture 2" descr="http://im0-tub-ru.yandex.net/i?id=bf6b4ea70a4f0234839e33d44c078dbd-138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12096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2841526"/>
            <a:ext cx="33123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принцип социальной гарантии государства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на качественное и безопасное дополнительное образование детей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03848" y="2721769"/>
            <a:ext cx="58275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общественно-государственного партнерства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расширения вовлеченности детей в дополнительное образование, включая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обязательств государства по бюджетному финансированию дополнительного образования, а также стимулирование и поддержку семей 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общественно-государственного партнерства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целях мотивирования различных организаций, осуществляющих образовательную деятельность (научных организаций, организаций культуры, спорта, здравоохранения и бизнеса), к предоставлению возможностей в этих организациях реализации дополнительного образования детей и подростков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294" y="4365104"/>
            <a:ext cx="33125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принцип содействия государственно-частному партнерству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55496" y="6415088"/>
            <a:ext cx="9144000" cy="33855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Высшая школа экономики, Москва, 2015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www.hse.ru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78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55834" y="38148"/>
            <a:ext cx="7788166" cy="1143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 ОБРАЗОВАНИЕ КАК ОБЩЕСТВЕННОЕ БЛАГО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47252341"/>
              </p:ext>
            </p:extLst>
          </p:nvPr>
        </p:nvGraphicFramePr>
        <p:xfrm>
          <a:off x="0" y="1340768"/>
          <a:ext cx="4495800" cy="478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Объект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05964315"/>
              </p:ext>
            </p:extLst>
          </p:nvPr>
        </p:nvGraphicFramePr>
        <p:xfrm>
          <a:off x="4648200" y="1268760"/>
          <a:ext cx="4316288" cy="5146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6381328"/>
            <a:ext cx="9144000" cy="33855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Высшая школа экономики, Москва, 2015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www.hse.ru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73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403648" y="0"/>
            <a:ext cx="7740352" cy="1124744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Общий объем финансовых средств, поступивших в образовательные организации дополнительного образования, в расчете на одного обучающегося</a:t>
            </a: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0883319"/>
              </p:ext>
            </p:extLst>
          </p:nvPr>
        </p:nvGraphicFramePr>
        <p:xfrm>
          <a:off x="24178" y="1340768"/>
          <a:ext cx="8940311" cy="489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959"/>
                <a:gridCol w="643144"/>
                <a:gridCol w="2133264"/>
                <a:gridCol w="846840"/>
                <a:gridCol w="2229721"/>
                <a:gridCol w="750383"/>
              </a:tblGrid>
              <a:tr h="669312">
                <a:tc gridSpan="2"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70C0"/>
                          </a:solidFill>
                        </a:rPr>
                        <a:t>Ниже среднего</a:t>
                      </a:r>
                      <a:endParaRPr lang="ru-RU" sz="32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B050"/>
                          </a:solidFill>
                        </a:rPr>
                        <a:t>Среднее</a:t>
                      </a:r>
                      <a:r>
                        <a:rPr lang="ru-RU" sz="3200" dirty="0" smtClean="0"/>
                        <a:t> </a:t>
                      </a:r>
                      <a:endParaRPr lang="ru-RU" sz="3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3200" dirty="0" smtClean="0"/>
                        <a:t>Выше среднего</a:t>
                      </a:r>
                      <a:endParaRPr lang="ru-RU" sz="3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</a:tr>
              <a:tr h="10568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 Башкортостан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7,06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Самарская область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10,74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 Коми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30,56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568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Курганская область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7,05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Орловская область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8,56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 Саха (Якутия)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27,18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568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Псковская область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7,01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Белгородская область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8,20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568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 Марий Эл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6,16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Курская область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7,80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090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левые </a:t>
            </a:r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ориентиры для системы дополнительного образования детей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340768"/>
            <a:ext cx="8964488" cy="504056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увеличение 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2020 году числа детей в возрасте от 5 до 18 лет, обучающихся по дополнительным образовательным программам, в общей численности детей этого возраста до 75 процентов (указ Президента РФ от 7 мая 2012 г. № 599, п 1.в; Государственная программа РФ «Развитие </a:t>
            </a: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образования»)</a:t>
            </a:r>
            <a:endParaRPr lang="ru-RU" sz="2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доведение 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2018 году средней заработной платы педагогических работников учреждений дополнительного образования детей до средней заработной платы учителей в соответствующем регионе (указ Президента РФ от 1 июня 2012 г. №761)</a:t>
            </a:r>
          </a:p>
          <a:p>
            <a:pPr algn="just"/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повышение эффективности (План мероприятий («дорожных карт») «Изменения в отраслях социальной сферы, направленные на повышение эффективности образования и науки» (утв. Распоряжением Правительства РФ от 30.12.2012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2620-р)»)</a:t>
            </a:r>
          </a:p>
          <a:p>
            <a:pPr algn="just"/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обеспечение равных условий доступа к финансированию за счёт бюджетных ассигнований государственных, муниципальных и частных организаций дополнительного образования детей, и переход до 1 января 2016 г. к нормативно-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подушевому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финансированию реализации дополнительных общеобразовательных программ.(Перечень Поручений Президента Российской Федерации по </a:t>
            </a: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итогам Послания Федеральному Собранию)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-771" y="6309320"/>
            <a:ext cx="9144000" cy="33855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Высшая школа экономики, Москва, 2015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www.hse.ru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01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8569456"/>
              </p:ext>
            </p:extLst>
          </p:nvPr>
        </p:nvGraphicFramePr>
        <p:xfrm>
          <a:off x="1" y="1268759"/>
          <a:ext cx="9001153" cy="5017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8991"/>
                <a:gridCol w="1857388"/>
                <a:gridCol w="1620167"/>
                <a:gridCol w="2094607"/>
              </a:tblGrid>
              <a:tr h="8174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Категории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2000" b="0" i="0" u="none" strike="noStrike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Кол-во респондентов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i="0" u="none" strike="noStrike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Кол-во учреждений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i="0" u="none" strike="noStrike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Кол-во субъектов РФ </a:t>
                      </a:r>
                    </a:p>
                  </a:txBody>
                  <a:tcPr/>
                </a:tc>
              </a:tr>
              <a:tr h="8917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Родители детей, посещающих ОДО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</a:tr>
              <a:tr h="1023003">
                <a:tc>
                  <a:txBody>
                    <a:bodyPr/>
                    <a:lstStyle/>
                    <a:p>
                      <a:r>
                        <a:rPr lang="ru-RU" sz="2400" b="0" i="0" u="none" strike="noStrike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Руководители  ОДО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</a:tr>
              <a:tr h="668595">
                <a:tc>
                  <a:txBody>
                    <a:bodyPr/>
                    <a:lstStyle/>
                    <a:p>
                      <a:r>
                        <a:rPr lang="ru-RU" sz="2400" b="0" i="0" u="none" strike="noStrike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Педагоги ОДО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</a:tr>
              <a:tr h="1617003">
                <a:tc>
                  <a:txBody>
                    <a:bodyPr/>
                    <a:lstStyle/>
                    <a:p>
                      <a:r>
                        <a:rPr lang="ru-RU" sz="2400" b="0" i="0" u="none" strike="noStrike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Родители школьников, занимающихся дополнительным образованием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6357958"/>
            <a:ext cx="9144000" cy="33855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Высшая школа экономики, Москва, 2015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www.hse.ru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740352" cy="1196752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Исследования </a:t>
            </a:r>
            <a:r>
              <a:rPr lang="ru-RU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осуществлено в рамках Программы фундаментальных исследований НИУ ВШЭ </a:t>
            </a:r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2012 и 2013 гг.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79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75656" y="151871"/>
            <a:ext cx="8095118" cy="861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MingLiU_HKSCS-ExtB" pitchFamily="18" charset="-120"/>
                <a:ea typeface="MingLiU_HKSCS-ExtB" pitchFamily="18" charset="-120"/>
              </a:rPr>
              <a:t>Источники финансирования УДОД</a:t>
            </a:r>
          </a:p>
          <a:p>
            <a:pPr algn="ctr"/>
            <a:r>
              <a:rPr lang="ru-RU" sz="1700" b="1" dirty="0" smtClean="0">
                <a:solidFill>
                  <a:schemeClr val="bg1"/>
                </a:solidFill>
                <a:latin typeface="MingLiU_HKSCS-ExtB" pitchFamily="18" charset="-120"/>
                <a:ea typeface="MingLiU_HKSCS-ExtB" pitchFamily="18" charset="-120"/>
              </a:rPr>
              <a:t>Опрос руководителей, МЭО-2013, %</a:t>
            </a: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761"/>
            <a:ext cx="9143999" cy="4968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34240" y="6293964"/>
            <a:ext cx="9144000" cy="33855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Высшая школа экономики, Москва, 2015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www.hse.ru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11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32223795"/>
              </p:ext>
            </p:extLst>
          </p:nvPr>
        </p:nvGraphicFramePr>
        <p:xfrm>
          <a:off x="4572000" y="1319955"/>
          <a:ext cx="4572000" cy="2901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211960" y="119626"/>
            <a:ext cx="4932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Готовность родителей участвовать </a:t>
            </a:r>
            <a:endParaRPr lang="ru-RU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финансировании занятий детей  </a:t>
            </a:r>
            <a:endParaRPr lang="ru-RU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дополнительным </a:t>
            </a:r>
            <a:r>
              <a:rPr lang="ru-RU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образованием </a:t>
            </a:r>
          </a:p>
          <a:p>
            <a:pPr algn="ctr"/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родители школьников, в </a:t>
            </a: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(МЭО, 2013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/>
          </a:p>
        </p:txBody>
      </p:sp>
      <p:graphicFrame>
        <p:nvGraphicFramePr>
          <p:cNvPr id="11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4357793"/>
              </p:ext>
            </p:extLst>
          </p:nvPr>
        </p:nvGraphicFramePr>
        <p:xfrm>
          <a:off x="4752020" y="4293096"/>
          <a:ext cx="4211960" cy="2243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344"/>
                <a:gridCol w="1115616"/>
              </a:tblGrid>
              <a:tr h="6739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Соотношение  фактических и максимально допустимых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расходов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17" marR="304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Среднее значение (</a:t>
                      </a:r>
                      <a:r>
                        <a:rPr lang="ru-RU" sz="16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рубл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17" marR="304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31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Фактические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асходы на оплату занятий  за год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17" marR="304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6087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17" marR="304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5512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Допустимые 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асходы на оплату занятий  за год</a:t>
                      </a:r>
                      <a:endParaRPr lang="ru-RU" sz="160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17" marR="304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8016,9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17" marR="304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Объект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84344002"/>
              </p:ext>
            </p:extLst>
          </p:nvPr>
        </p:nvGraphicFramePr>
        <p:xfrm>
          <a:off x="12700" y="1319213"/>
          <a:ext cx="4703763" cy="5062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41891" y="0"/>
            <a:ext cx="3209298" cy="1196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Участие родителей в финансировании программ дополнительного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образования (МЭО, 2013)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6381328"/>
            <a:ext cx="9144000" cy="33855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Высшая школа экономики, Москва, 2015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www.hse.ru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32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03648" y="0"/>
            <a:ext cx="7730008" cy="1143000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Удельный вес финансовых средств от приносящей доход деятельности в общем объеме финансовых средств образовательных организаций дополнительного образования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5189560"/>
              </p:ext>
            </p:extLst>
          </p:nvPr>
        </p:nvGraphicFramePr>
        <p:xfrm>
          <a:off x="0" y="1340765"/>
          <a:ext cx="9144000" cy="4992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7744"/>
                <a:gridCol w="936104"/>
                <a:gridCol w="2160240"/>
                <a:gridCol w="731912"/>
                <a:gridCol w="2292424"/>
                <a:gridCol w="755576"/>
              </a:tblGrid>
              <a:tr h="391052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Ниже среднего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Средние</a:t>
                      </a: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Выше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среднего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0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Мурманская область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4,47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Архангельская область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9,36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Новгородская область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21,50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59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Челябинская область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4,39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Липецкая область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9,14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Чувашская Республика - Чувашия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15,81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85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Ямало-Ненецкий автономный округ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4,29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 Алтай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8,95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Тюменская область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14,70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34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Ханты-Мансийский автономный округ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4,02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Ярославская область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7,92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Санкт-Петербург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12,70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85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 Саха (Якутия)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3,83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Самарская область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7,68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Брянская область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10,89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85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Тамбовская область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3,65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 Башкортостан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7,40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Калининградская область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10,46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85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Курская область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3,63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Ленинградская область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7,27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Алтайский край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10,27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6381328"/>
            <a:ext cx="9144000" cy="33855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Высшая школа экономики, Москва, 2015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www.hse.ru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2279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1299</TotalTime>
  <Words>1045</Words>
  <Application>Microsoft Office PowerPoint</Application>
  <PresentationFormat>Экран (4:3)</PresentationFormat>
  <Paragraphs>217</Paragraphs>
  <Slides>17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Ресурсное обеспечение реализации концепции развития дополнительного образования</vt:lpstr>
      <vt:lpstr>Концепция развития дополнительного образования детей</vt:lpstr>
      <vt:lpstr>ДОПОЛНИТЕЛЬНОЕ ОБРАЗОВАНИЕ КАК ОБЩЕСТВЕННОЕ БЛАГО</vt:lpstr>
      <vt:lpstr>Общий объем финансовых средств, поступивших в образовательные организации дополнительного образования, в расчете на одного обучающегося</vt:lpstr>
      <vt:lpstr>Целевые ориентиры для системы дополнительного образования детей</vt:lpstr>
      <vt:lpstr>Исследования осуществлено в рамках Программы фундаментальных исследований НИУ ВШЭ  в 2012 и 2013 гг.</vt:lpstr>
      <vt:lpstr>Презентация PowerPoint</vt:lpstr>
      <vt:lpstr>Презентация PowerPoint</vt:lpstr>
      <vt:lpstr>Удельный вес финансовых средств от приносящей доход деятельности в общем объеме финансовых средств образовательных организаций дополнительного образования</vt:lpstr>
      <vt:lpstr>Определение потребностей в объеме бюджетных ассигнований на реализацию дополнительных общеобразовательных программ (ответы специалистов и руководителей муниципальных и региональных органов управления образования, 2014 г., %)</vt:lpstr>
      <vt:lpstr>Учет детей в УДО  (опыт Пермского края)</vt:lpstr>
      <vt:lpstr>Система электронного учета услуг дополнительного образования детей</vt:lpstr>
      <vt:lpstr>Кадровые ресурсы дополнительного образования (МЭО, 2013, педагоги)</vt:lpstr>
      <vt:lpstr>Стимулирование педагогов к повышению результативности профессиональной деятельности (МЭО, 2013, руководители)</vt:lpstr>
      <vt:lpstr>Ресурсы информального образования обучающихся в российском сегменте интернета</vt:lpstr>
      <vt:lpstr>Разница ожиданий руководителей  ОДО  в отношении изменений финансирования  (МЭО ВШЭ, 2013, руководители ОДО)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борис</dc:creator>
  <cp:lastModifiedBy>борис</cp:lastModifiedBy>
  <cp:revision>44</cp:revision>
  <dcterms:created xsi:type="dcterms:W3CDTF">2015-01-14T05:30:10Z</dcterms:created>
  <dcterms:modified xsi:type="dcterms:W3CDTF">2015-01-15T03:22:53Z</dcterms:modified>
</cp:coreProperties>
</file>